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0"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96" autoAdjust="0"/>
    <p:restoredTop sz="94660"/>
  </p:normalViewPr>
  <p:slideViewPr>
    <p:cSldViewPr snapToGrid="0" showGuides="1">
      <p:cViewPr varScale="1">
        <p:scale>
          <a:sx n="71" d="100"/>
          <a:sy n="71" d="100"/>
        </p:scale>
        <p:origin x="12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4108784"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smtClean="0">
                <a:latin typeface="游ゴシック" panose="020B0400000000000000" pitchFamily="50" charset="-128"/>
                <a:ea typeface="游ゴシック" panose="020B0400000000000000" pitchFamily="50" charset="-128"/>
              </a:rPr>
              <a:t>１　</a:t>
            </a:r>
            <a:r>
              <a:rPr lang="zh-TW" altLang="en-US" sz="1100" b="1" smtClean="0">
                <a:latin typeface="游ゴシック" panose="020B0400000000000000" pitchFamily="50" charset="-128"/>
                <a:ea typeface="游ゴシック" panose="020B0400000000000000" pitchFamily="50" charset="-128"/>
              </a:rPr>
              <a:t>自主</a:t>
            </a:r>
            <a:r>
              <a:rPr lang="zh-TW" altLang="en-US" sz="1100" b="1" dirty="0" smtClean="0">
                <a:latin typeface="游ゴシック" panose="020B0400000000000000" pitchFamily="50" charset="-128"/>
                <a:ea typeface="游ゴシック" panose="020B0400000000000000" pitchFamily="50" charset="-128"/>
              </a:rPr>
              <a:t>点検記録表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935953" y="0"/>
            <a:ext cx="922047" cy="261610"/>
          </a:xfrm>
          <a:prstGeom prst="rect">
            <a:avLst/>
          </a:prstGeom>
          <a:noFill/>
        </p:spPr>
        <p:txBody>
          <a:bodyPr wrap="none" rtlCol="0">
            <a:spAutoFit/>
          </a:bodyPr>
          <a:lstStyle/>
          <a:p>
            <a:r>
              <a:rPr kumimoji="1" lang="ja-JP" altLang="en-US" sz="1100" dirty="0" smtClean="0"/>
              <a:t>令和　 　年</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1091896488"/>
              </p:ext>
            </p:extLst>
          </p:nvPr>
        </p:nvGraphicFramePr>
        <p:xfrm>
          <a:off x="94557" y="252085"/>
          <a:ext cx="6705008" cy="8785464"/>
        </p:xfrm>
        <a:graphic>
          <a:graphicData uri="http://schemas.openxmlformats.org/drawingml/2006/table">
            <a:tbl>
              <a:tblPr/>
              <a:tblGrid>
                <a:gridCol w="678005">
                  <a:extLst>
                    <a:ext uri="{9D8B030D-6E8A-4147-A177-3AD203B41FA5}">
                      <a16:colId xmlns:a16="http://schemas.microsoft.com/office/drawing/2014/main" val="4186261261"/>
                    </a:ext>
                  </a:extLst>
                </a:gridCol>
                <a:gridCol w="339003">
                  <a:extLst>
                    <a:ext uri="{9D8B030D-6E8A-4147-A177-3AD203B41FA5}">
                      <a16:colId xmlns:a16="http://schemas.microsoft.com/office/drawing/2014/main" val="301545506"/>
                    </a:ext>
                  </a:extLst>
                </a:gridCol>
                <a:gridCol w="396000">
                  <a:extLst>
                    <a:ext uri="{9D8B030D-6E8A-4147-A177-3AD203B41FA5}">
                      <a16:colId xmlns:a16="http://schemas.microsoft.com/office/drawing/2014/main" val="3001241894"/>
                    </a:ext>
                  </a:extLst>
                </a:gridCol>
                <a:gridCol w="396000">
                  <a:extLst>
                    <a:ext uri="{9D8B030D-6E8A-4147-A177-3AD203B41FA5}">
                      <a16:colId xmlns:a16="http://schemas.microsoft.com/office/drawing/2014/main" val="897884660"/>
                    </a:ext>
                  </a:extLst>
                </a:gridCol>
                <a:gridCol w="396000">
                  <a:extLst>
                    <a:ext uri="{9D8B030D-6E8A-4147-A177-3AD203B41FA5}">
                      <a16:colId xmlns:a16="http://schemas.microsoft.com/office/drawing/2014/main" val="3502938037"/>
                    </a:ext>
                  </a:extLst>
                </a:gridCol>
                <a:gridCol w="396000">
                  <a:extLst>
                    <a:ext uri="{9D8B030D-6E8A-4147-A177-3AD203B41FA5}">
                      <a16:colId xmlns:a16="http://schemas.microsoft.com/office/drawing/2014/main" val="1137737087"/>
                    </a:ext>
                  </a:extLst>
                </a:gridCol>
                <a:gridCol w="396000">
                  <a:extLst>
                    <a:ext uri="{9D8B030D-6E8A-4147-A177-3AD203B41FA5}">
                      <a16:colId xmlns:a16="http://schemas.microsoft.com/office/drawing/2014/main" val="3918542689"/>
                    </a:ext>
                  </a:extLst>
                </a:gridCol>
                <a:gridCol w="396000">
                  <a:extLst>
                    <a:ext uri="{9D8B030D-6E8A-4147-A177-3AD203B41FA5}">
                      <a16:colId xmlns:a16="http://schemas.microsoft.com/office/drawing/2014/main" val="3985121892"/>
                    </a:ext>
                  </a:extLst>
                </a:gridCol>
                <a:gridCol w="396000">
                  <a:extLst>
                    <a:ext uri="{9D8B030D-6E8A-4147-A177-3AD203B41FA5}">
                      <a16:colId xmlns:a16="http://schemas.microsoft.com/office/drawing/2014/main" val="3945140894"/>
                    </a:ext>
                  </a:extLst>
                </a:gridCol>
                <a:gridCol w="396000">
                  <a:extLst>
                    <a:ext uri="{9D8B030D-6E8A-4147-A177-3AD203B41FA5}">
                      <a16:colId xmlns:a16="http://schemas.microsoft.com/office/drawing/2014/main" val="954892537"/>
                    </a:ext>
                  </a:extLst>
                </a:gridCol>
                <a:gridCol w="396000">
                  <a:extLst>
                    <a:ext uri="{9D8B030D-6E8A-4147-A177-3AD203B41FA5}">
                      <a16:colId xmlns:a16="http://schemas.microsoft.com/office/drawing/2014/main" val="3164388657"/>
                    </a:ext>
                  </a:extLst>
                </a:gridCol>
                <a:gridCol w="396000">
                  <a:extLst>
                    <a:ext uri="{9D8B030D-6E8A-4147-A177-3AD203B41FA5}">
                      <a16:colId xmlns:a16="http://schemas.microsoft.com/office/drawing/2014/main" val="3215375769"/>
                    </a:ext>
                  </a:extLst>
                </a:gridCol>
                <a:gridCol w="396000">
                  <a:extLst>
                    <a:ext uri="{9D8B030D-6E8A-4147-A177-3AD203B41FA5}">
                      <a16:colId xmlns:a16="http://schemas.microsoft.com/office/drawing/2014/main" val="1798628902"/>
                    </a:ext>
                  </a:extLst>
                </a:gridCol>
                <a:gridCol w="1332000">
                  <a:extLst>
                    <a:ext uri="{9D8B030D-6E8A-4147-A177-3AD203B41FA5}">
                      <a16:colId xmlns:a16="http://schemas.microsoft.com/office/drawing/2014/main" val="2004419910"/>
                    </a:ext>
                  </a:extLst>
                </a:gridCol>
              </a:tblGrid>
              <a:tr h="187141">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ja-JP" altLang="en-US" sz="1100" b="0" i="0" u="none" strike="noStrike" dirty="0" smtClean="0">
                          <a:effectLst/>
                          <a:latin typeface="游ゴシック" panose="020B0400000000000000" pitchFamily="50" charset="-128"/>
                          <a:ea typeface="游ゴシック" panose="020B0400000000000000" pitchFamily="50" charset="-128"/>
                        </a:rPr>
                        <a:t>月　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0">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防</a:t>
                      </a:r>
                      <a:r>
                        <a:rPr lang="ja-JP" altLang="en-US" sz="1100" b="0" i="0" u="none" strike="noStrike" baseline="0" dirty="0" smtClean="0">
                          <a:effectLst/>
                          <a:latin typeface="游ゴシック" panose="020B0400000000000000" pitchFamily="50" charset="-128"/>
                          <a:ea typeface="游ゴシック" panose="020B0400000000000000" pitchFamily="50" charset="-128"/>
                        </a:rPr>
                        <a:t> </a:t>
                      </a:r>
                      <a:r>
                        <a:rPr lang="ja-JP" altLang="en-US" sz="1100" b="0" i="0" u="none" strike="noStrike" dirty="0" smtClean="0">
                          <a:effectLst/>
                          <a:latin typeface="游ゴシック" panose="020B0400000000000000" pitchFamily="50" charset="-128"/>
                          <a:ea typeface="游ゴシック" panose="020B0400000000000000" pitchFamily="50" charset="-128"/>
                        </a:rPr>
                        <a:t>火 管 理 者 確 認 欄</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備　　　　　　考</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422238">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1100" b="0" i="0" u="none" strike="noStrike">
                          <a:effectLst/>
                          <a:latin typeface="游ゴシック" panose="020B0400000000000000" pitchFamily="50" charset="-128"/>
                          <a:ea typeface="游ゴシック" panose="020B0400000000000000" pitchFamily="50" charset="-128"/>
                        </a:rPr>
                        <a:t>消防用</a:t>
                      </a:r>
                      <a:r>
                        <a:rPr lang="ja-JP" altLang="en-US" sz="1100" b="0" i="0" u="none" strike="noStrike" smtClean="0">
                          <a:effectLst/>
                          <a:latin typeface="游ゴシック" panose="020B0400000000000000" pitchFamily="50" charset="-128"/>
                          <a:ea typeface="游ゴシック" panose="020B0400000000000000" pitchFamily="50" charset="-128"/>
                        </a:rPr>
                        <a:t>設備等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9109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79523">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誘導灯の視認障害</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584523"/>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13406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490527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1006550"/>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602871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67621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87846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806984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409061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42564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1418028"/>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3862200"/>
                  </a:ext>
                </a:extLst>
              </a:tr>
            </a:tbl>
          </a:graphicData>
        </a:graphic>
      </p:graphicFrame>
      <p:sp>
        <p:nvSpPr>
          <p:cNvPr id="9" name="テキスト ボックス 8"/>
          <p:cNvSpPr txBox="1"/>
          <p:nvPr/>
        </p:nvSpPr>
        <p:spPr>
          <a:xfrm>
            <a:off x="3903345" y="9644390"/>
            <a:ext cx="2954655"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ja-JP" altLang="en-US" sz="1100" u="sng" dirty="0" smtClean="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94557" y="9052435"/>
            <a:ext cx="6429376" cy="577081"/>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a:p>
            <a:r>
              <a:rPr lang="en-US" altLang="ja-JP" sz="1050" dirty="0" smtClean="0">
                <a:latin typeface="+mn-ea"/>
              </a:rPr>
              <a:t>※</a:t>
            </a:r>
            <a:r>
              <a:rPr lang="ja-JP" altLang="en-US" sz="1050" dirty="0" smtClean="0">
                <a:latin typeface="+mn-ea"/>
              </a:rPr>
              <a:t>避難口、階段室や防火戸の周囲にテナントの物件等が存置されている場合はテナントの責任者に</a:t>
            </a:r>
            <a:endParaRPr lang="en-US" altLang="ja-JP" sz="1050" dirty="0" smtClean="0">
              <a:latin typeface="+mn-ea"/>
            </a:endParaRPr>
          </a:p>
          <a:p>
            <a:r>
              <a:rPr lang="ja-JP" altLang="en-US" sz="1050" dirty="0">
                <a:latin typeface="+mn-ea"/>
              </a:rPr>
              <a:t>改善を指示して</a:t>
            </a:r>
            <a:r>
              <a:rPr lang="ja-JP" altLang="en-US" sz="1050" dirty="0" smtClean="0">
                <a:latin typeface="+mn-ea"/>
              </a:rPr>
              <a:t>ください。</a:t>
            </a:r>
            <a:endParaRPr lang="en-US" altLang="ja-JP" sz="1050" dirty="0" smtClean="0">
              <a:latin typeface="+mn-ea"/>
            </a:endParaRPr>
          </a:p>
        </p:txBody>
      </p:sp>
      <p:sp>
        <p:nvSpPr>
          <p:cNvPr id="11" name="楕円 10"/>
          <p:cNvSpPr/>
          <p:nvPr/>
        </p:nvSpPr>
        <p:spPr>
          <a:xfrm>
            <a:off x="3631205" y="9089598"/>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370</Words>
  <Application>Microsoft Office PowerPoint</Application>
  <PresentationFormat>A4 210 x 297 mm</PresentationFormat>
  <Paragraphs>179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2022-10-26T09:08:19Z</dcterms:created>
  <dcterms:modified xsi:type="dcterms:W3CDTF">2024-03-22T06:48:24Z</dcterms:modified>
</cp:coreProperties>
</file>