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2" r:id="rId3"/>
    <p:sldId id="257" r:id="rId4"/>
    <p:sldId id="260" r:id="rId5"/>
    <p:sldId id="258" r:id="rId6"/>
    <p:sldId id="259"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50" d="100"/>
          <a:sy n="150" d="100"/>
        </p:scale>
        <p:origin x="1554" y="-22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2023/6/6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52266398"/>
              </p:ext>
            </p:extLst>
          </p:nvPr>
        </p:nvGraphicFramePr>
        <p:xfrm>
          <a:off x="75181" y="338557"/>
          <a:ext cx="6707638" cy="9548392"/>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3294492">
                  <a:extLst>
                    <a:ext uri="{9D8B030D-6E8A-4147-A177-3AD203B41FA5}">
                      <a16:colId xmlns:a16="http://schemas.microsoft.com/office/drawing/2014/main" val="1984494452"/>
                    </a:ext>
                  </a:extLst>
                </a:gridCol>
                <a:gridCol w="1167478">
                  <a:extLst>
                    <a:ext uri="{9D8B030D-6E8A-4147-A177-3AD203B41FA5}">
                      <a16:colId xmlns:a16="http://schemas.microsoft.com/office/drawing/2014/main" val="3375918317"/>
                    </a:ext>
                  </a:extLst>
                </a:gridCol>
                <a:gridCol w="749531">
                  <a:extLst>
                    <a:ext uri="{9D8B030D-6E8A-4147-A177-3AD203B41FA5}">
                      <a16:colId xmlns:a16="http://schemas.microsoft.com/office/drawing/2014/main" val="2717122690"/>
                    </a:ext>
                  </a:extLst>
                </a:gridCol>
              </a:tblGrid>
              <a:tr h="606527">
                <a:tc rowSpan="4">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gridSpan="3">
                  <a:txBody>
                    <a:bodyPr/>
                    <a:lstStyle/>
                    <a:p>
                      <a:r>
                        <a:rPr kumimoji="1" lang="ja-JP" altLang="en-US" sz="1100" dirty="0" smtClean="0"/>
                        <a:t>この計画は、防火管理業務に必要な事項を定め、火災、地震その他の災害の</a:t>
                      </a:r>
                      <a:endParaRPr kumimoji="1" lang="en-US" altLang="ja-JP" sz="1100" dirty="0" smtClean="0"/>
                    </a:p>
                    <a:p>
                      <a:r>
                        <a:rPr kumimoji="1" lang="ja-JP" altLang="en-US" sz="1100" dirty="0" smtClean="0"/>
                        <a:t>予防と人命の安全及び被害の軽減を図ることを目的とし、ここに勤務し、</a:t>
                      </a:r>
                      <a:endParaRPr kumimoji="1" lang="en-US" altLang="ja-JP" sz="1100" dirty="0" smtClean="0"/>
                    </a:p>
                    <a:p>
                      <a:r>
                        <a:rPr kumimoji="1" lang="ja-JP" altLang="en-US" sz="1100" dirty="0" smtClean="0"/>
                        <a:t>出入りする全ての関係者に適用する。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3">
                  <a:txBody>
                    <a:bodyPr/>
                    <a:lstStyle/>
                    <a:p>
                      <a:r>
                        <a:rPr kumimoji="1" lang="ja-JP" altLang="en-US" sz="1100" dirty="0" smtClean="0"/>
                        <a:t>この計画で示す防火管理業務を行う範囲は、別図に示す当該事業所が専有する</a:t>
                      </a:r>
                      <a:endParaRPr kumimoji="1" lang="en-US" altLang="ja-JP" sz="1100" dirty="0" smtClean="0"/>
                    </a:p>
                    <a:p>
                      <a:r>
                        <a:rPr kumimoji="1" lang="ja-JP" altLang="en-US" sz="1100" dirty="0" smtClean="0"/>
                        <a:t>部分について、全て責任を持つものとする。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100" dirty="0" smtClean="0"/>
                        <a:t>管理権原者は、事業所内の防火管理業務について、全ての責任を持つ。</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100" dirty="0" smtClean="0"/>
                        <a:t>防火管理者はこの計画の作成及び実行に関する全ての権限を持ち業務を行う。</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31299">
                <a:tc rowSpan="5">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1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1767665"/>
                  </a:ext>
                </a:extLst>
              </a:tr>
              <a:tr h="331299">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事業所等名称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1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6972273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smtClean="0">
                          <a:latin typeface="+mn-ea"/>
                          <a:ea typeface="+mn-ea"/>
                        </a:rPr>
                        <a:t>□福祉施設</a:t>
                      </a:r>
                      <a:r>
                        <a:rPr kumimoji="1" lang="ja-JP" altLang="en-US" sz="1100" dirty="0" smtClean="0">
                          <a:latin typeface="+mn-ea"/>
                          <a:ea typeface="+mn-ea"/>
                        </a:rPr>
                        <a:t>等　□駐車場　□その他（　　　　　　　　　　　　）　</a:t>
                      </a:r>
                      <a:endParaRPr kumimoji="1" lang="ja-JP" altLang="en-US" sz="11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占有部分</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100" dirty="0" smtClean="0">
                          <a:latin typeface="+mn-ea"/>
                          <a:ea typeface="+mn-ea"/>
                        </a:rPr>
                        <a:t>階部分（　　　　　号室）</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占有面積</a:t>
                      </a:r>
                      <a:endParaRPr kumimoji="1" lang="ja-JP" altLang="en-US" sz="1100" dirty="0">
                        <a:latin typeface="+mn-ea"/>
                        <a:ea typeface="+mn-ea"/>
                      </a:endParaRPr>
                    </a:p>
                  </a:txBody>
                  <a:tcPr marL="36000" marR="36000" marT="36000" marB="36000" anchor="ctr"/>
                </a:tc>
                <a:tc>
                  <a:txBody>
                    <a:bodyPr/>
                    <a:lstStyle/>
                    <a:p>
                      <a:pPr algn="r"/>
                      <a:r>
                        <a:rPr lang="ja-JP" altLang="en-US" sz="1100" dirty="0" smtClean="0">
                          <a:latin typeface="+mn-ea"/>
                          <a:ea typeface="+mn-ea"/>
                        </a:rPr>
                        <a:t>㎡</a:t>
                      </a:r>
                      <a:endParaRPr lang="ja-JP" altLang="en-US" sz="1100" dirty="0">
                        <a:latin typeface="+mn-ea"/>
                        <a:ea typeface="+mn-ea"/>
                      </a:endParaRPr>
                    </a:p>
                  </a:txBody>
                  <a:tcPr marL="36000" marR="36000" marT="36000" marB="36000" anchor="ctr"/>
                </a:tc>
                <a:extLst>
                  <a:ext uri="{0D108BD9-81ED-4DB2-BD59-A6C34878D82A}">
                    <a16:rowId xmlns:a16="http://schemas.microsoft.com/office/drawing/2014/main" val="1419221836"/>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l"/>
                      <a:r>
                        <a:rPr kumimoji="1" lang="ja-JP" altLang="en-US" sz="1100" dirty="0" smtClean="0">
                          <a:latin typeface="+mn-ea"/>
                          <a:ea typeface="+mn-ea"/>
                        </a:rPr>
                        <a:t>　客　　　人　　従業員　　　人　　その他　　　人　　計　　　人</a:t>
                      </a:r>
                      <a:endParaRPr kumimoji="1" lang="ja-JP" altLang="en-US" sz="11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885586121"/>
                  </a:ext>
                </a:extLst>
              </a:tr>
              <a:tr h="1621119">
                <a:tc rowSpan="5">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4">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p>
                    <a:p>
                      <a:r>
                        <a:rPr kumimoji="1" lang="ja-JP" altLang="en-US" sz="1100" dirty="0" smtClean="0">
                          <a:latin typeface="+mn-ea"/>
                          <a:ea typeface="+mn-ea"/>
                        </a:rPr>
                        <a:t>４　自衛消防訓練実施の事前連絡</a:t>
                      </a:r>
                    </a:p>
                    <a:p>
                      <a:r>
                        <a:rPr kumimoji="1" lang="ja-JP" altLang="en-US" sz="1100" dirty="0" smtClean="0">
                          <a:latin typeface="+mn-ea"/>
                          <a:ea typeface="+mn-ea"/>
                        </a:rPr>
                        <a:t>５　工事中の消防計画</a:t>
                      </a:r>
                    </a:p>
                    <a:p>
                      <a:r>
                        <a:rPr kumimoji="1" lang="ja-JP" altLang="en-US" sz="1100" dirty="0" smtClean="0">
                          <a:latin typeface="+mn-ea"/>
                          <a:ea typeface="+mn-ea"/>
                        </a:rPr>
                        <a:t>６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a:t>
                      </a:r>
                      <a:endParaRPr kumimoji="1" lang="en-US" altLang="ja-JP" sz="1100" dirty="0" smtClean="0">
                        <a:latin typeface="+mn-ea"/>
                        <a:ea typeface="+mn-ea"/>
                      </a:endParaRPr>
                    </a:p>
                    <a:p>
                      <a:r>
                        <a:rPr kumimoji="1" lang="ja-JP" altLang="en-US" sz="1100" dirty="0" smtClean="0">
                          <a:latin typeface="+mn-ea"/>
                          <a:ea typeface="+mn-ea"/>
                        </a:rPr>
                        <a:t>防火管理維持台帳に一括して編纂し、保管する。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p>
                  </a:txBody>
                  <a:tcPr/>
                </a:tc>
                <a:tc hMerge="1">
                  <a:txBody>
                    <a:bodyPr/>
                    <a:lstStyle/>
                    <a:p>
                      <a:pPr algn="ctr"/>
                      <a:endParaRPr kumimoji="1" lang="ja-JP" altLang="en-US" sz="1200"/>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4">
                  <a:txBody>
                    <a:bodyPr/>
                    <a:lstStyle/>
                    <a:p>
                      <a:r>
                        <a:rPr kumimoji="1" lang="ja-JP" altLang="en-US" sz="1100" dirty="0" smtClean="0">
                          <a:latin typeface="+mn-ea"/>
                          <a:ea typeface="+mn-ea"/>
                        </a:rPr>
                        <a:t>　防火管理者は利用者等に次の事項を順守させる。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pPr algn="ctr"/>
                      <a:endParaRPr kumimoji="1" lang="ja-JP" altLang="en-US" sz="1100" dirty="0">
                        <a:latin typeface="+mn-ea"/>
                        <a:ea typeface="+mn-ea"/>
                      </a:endParaRPr>
                    </a:p>
                  </a:txBody>
                  <a:tcPr vert="eaVert" anchor="ctr"/>
                </a:tc>
                <a:tc hMerge="1">
                  <a:txBody>
                    <a:bodyPr/>
                    <a:lstStyle/>
                    <a:p>
                      <a:endParaRPr kumimoji="1" lang="ja-JP" altLang="en-US" sz="1100" dirty="0">
                        <a:latin typeface="+mn-ea"/>
                        <a:ea typeface="+mn-ea"/>
                      </a:endParaRPr>
                    </a:p>
                  </a:txBody>
                  <a:tcPr anchor="ct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4">
                  <a:txBody>
                    <a:bodyPr/>
                    <a:lstStyle/>
                    <a:p>
                      <a:pPr algn="l"/>
                      <a:r>
                        <a:rPr kumimoji="1" lang="ja-JP" altLang="en-US" sz="1100" dirty="0" smtClean="0">
                          <a:latin typeface="+mn-ea"/>
                          <a:ea typeface="+mn-ea"/>
                        </a:rPr>
                        <a:t>　防火管理者は工事人に対して次の事項を遵守させる。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放火を防止するため、資機材等を整理、整頓をする。</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latin typeface="+mn-ea"/>
                        <a:ea typeface="+mn-ea"/>
                      </a:endParaRPr>
                    </a:p>
                  </a:txBody>
                  <a:tcPr vert="eaVert" anchor="ctr"/>
                </a:tc>
                <a:tc hMerge="1">
                  <a:txBody>
                    <a:bodyPr/>
                    <a:lstStyle/>
                    <a:p>
                      <a:endParaRPr kumimoji="1" lang="en-US" altLang="ja-JP" sz="1100" dirty="0" smtClean="0">
                        <a:latin typeface="+mn-ea"/>
                        <a:ea typeface="+mn-ea"/>
                      </a:endParaRPr>
                    </a:p>
                  </a:txBody>
                  <a:tcPr anchor="ctr"/>
                </a:tc>
                <a:extLst>
                  <a:ext uri="{0D108BD9-81ED-4DB2-BD59-A6C34878D82A}">
                    <a16:rowId xmlns:a16="http://schemas.microsoft.com/office/drawing/2014/main" val="1376639039"/>
                  </a:ext>
                </a:extLst>
              </a:tr>
              <a:tr h="1097727">
                <a:tc vMerge="1">
                  <a:txBody>
                    <a:bodyPr/>
                    <a:lstStyle/>
                    <a:p>
                      <a:endParaRPr kumimoji="1" lang="ja-JP" altLang="en-US" sz="1200" dirty="0"/>
                    </a:p>
                  </a:txBody>
                  <a:tcPr/>
                </a:tc>
                <a:tc>
                  <a:txBody>
                    <a:bodyPr/>
                    <a:lstStyle/>
                    <a:p>
                      <a:pPr algn="ctr"/>
                      <a:r>
                        <a:rPr kumimoji="1" lang="ja-JP" altLang="en-US" sz="1100" dirty="0" smtClean="0"/>
                        <a:t>放火防止対策</a:t>
                      </a:r>
                      <a:endParaRPr kumimoji="1" lang="ja-JP" altLang="en-US" sz="1100" dirty="0"/>
                    </a:p>
                  </a:txBody>
                  <a:tcPr marL="36000" marR="36000" marT="36000" marB="36000" vert="eaVert" anchor="ctr"/>
                </a:tc>
                <a:tc gridSpan="4">
                  <a:txBody>
                    <a:bodyPr/>
                    <a:lstStyle/>
                    <a:p>
                      <a:pPr algn="l"/>
                      <a:r>
                        <a:rPr kumimoji="1" lang="ja-JP" altLang="en-US" sz="1100" dirty="0" smtClean="0">
                          <a:latin typeface="+mn-ea"/>
                          <a:ea typeface="+mn-ea"/>
                        </a:rPr>
                        <a:t>　次の事項に留意し、放火防止対策を講じる。</a:t>
                      </a:r>
                      <a:endParaRPr kumimoji="1" lang="en-US" altLang="ja-JP" sz="1100" dirty="0" smtClean="0">
                        <a:latin typeface="+mn-ea"/>
                        <a:ea typeface="+mn-ea"/>
                      </a:endParaRPr>
                    </a:p>
                    <a:p>
                      <a:pPr algn="l"/>
                      <a:r>
                        <a:rPr kumimoji="1" lang="ja-JP" altLang="en-US" sz="1100" dirty="0" smtClean="0">
                          <a:latin typeface="+mn-ea"/>
                          <a:ea typeface="+mn-ea"/>
                        </a:rPr>
                        <a:t>１　建物の外周部及び敷地内にはダンボール等の可燃物を放置しない。</a:t>
                      </a:r>
                    </a:p>
                    <a:p>
                      <a:pPr algn="l"/>
                      <a:r>
                        <a:rPr kumimoji="1" lang="ja-JP" altLang="en-US" sz="1100" dirty="0" smtClean="0">
                          <a:latin typeface="+mn-ea"/>
                          <a:ea typeface="+mn-ea"/>
                        </a:rPr>
                        <a:t>２　物置及び倉庫等の施錠を励行する。</a:t>
                      </a:r>
                    </a:p>
                    <a:p>
                      <a:pPr algn="l"/>
                      <a:r>
                        <a:rPr kumimoji="1" lang="ja-JP" altLang="en-US" sz="1100" dirty="0" smtClean="0">
                          <a:latin typeface="+mn-ea"/>
                          <a:ea typeface="+mn-ea"/>
                        </a:rPr>
                        <a:t>３　終業時には、火気及び施錠の確認を行う。</a:t>
                      </a:r>
                    </a:p>
                    <a:p>
                      <a:pPr algn="l"/>
                      <a:r>
                        <a:rPr kumimoji="1" lang="ja-JP" altLang="en-US" sz="1100" dirty="0" smtClean="0">
                          <a:latin typeface="+mn-ea"/>
                          <a:ea typeface="+mn-ea"/>
                        </a:rPr>
                        <a:t>４　挙動不審者を見かけたら、防火管理者に報告する。</a:t>
                      </a:r>
                    </a:p>
                    <a:p>
                      <a:pPr algn="l"/>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200" dirty="0"/>
                    </a:p>
                  </a:txBody>
                  <a:tcPr/>
                </a:tc>
                <a:tc hMerge="1">
                  <a:txBody>
                    <a:bodyPr/>
                    <a:lstStyle/>
                    <a:p>
                      <a:endParaRPr kumimoji="1" lang="ja-JP" altLang="en-US" sz="1200" dirty="0"/>
                    </a:p>
                  </a:txBody>
                  <a:tcPr/>
                </a:tc>
                <a:extLst>
                  <a:ext uri="{0D108BD9-81ED-4DB2-BD59-A6C34878D82A}">
                    <a16:rowId xmlns:a16="http://schemas.microsoft.com/office/drawing/2014/main" val="418840287"/>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smtClean="0"/>
              <a:t>消防計画</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54482943"/>
              </p:ext>
            </p:extLst>
          </p:nvPr>
        </p:nvGraphicFramePr>
        <p:xfrm>
          <a:off x="69702" y="95296"/>
          <a:ext cx="6724506" cy="9378903"/>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806358">
                  <a:extLst>
                    <a:ext uri="{9D8B030D-6E8A-4147-A177-3AD203B41FA5}">
                      <a16:colId xmlns:a16="http://schemas.microsoft.com/office/drawing/2014/main" val="2121565811"/>
                    </a:ext>
                  </a:extLst>
                </a:gridCol>
                <a:gridCol w="806358">
                  <a:extLst>
                    <a:ext uri="{9D8B030D-6E8A-4147-A177-3AD203B41FA5}">
                      <a16:colId xmlns:a16="http://schemas.microsoft.com/office/drawing/2014/main" val="1442764992"/>
                    </a:ext>
                  </a:extLst>
                </a:gridCol>
                <a:gridCol w="225331">
                  <a:extLst>
                    <a:ext uri="{9D8B030D-6E8A-4147-A177-3AD203B41FA5}">
                      <a16:colId xmlns:a16="http://schemas.microsoft.com/office/drawing/2014/main" val="1416249555"/>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628408">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防火管理者（防火管理者が指名する者）は、日常、下表の点検対象について自主点検を</a:t>
                      </a:r>
                      <a:endParaRPr kumimoji="1" lang="en-US" altLang="ja-JP" sz="1100" dirty="0" smtClean="0">
                        <a:latin typeface="+mn-ea"/>
                        <a:ea typeface="+mn-ea"/>
                      </a:endParaRPr>
                    </a:p>
                    <a:p>
                      <a:r>
                        <a:rPr kumimoji="1" lang="ja-JP" altLang="en-US" sz="1100" dirty="0" smtClean="0">
                          <a:latin typeface="+mn-ea"/>
                          <a:ea typeface="+mn-ea"/>
                        </a:rPr>
                        <a:t>実施する。また、自主点検記録表（別表１）にその結果を記録する。</a:t>
                      </a:r>
                      <a:endParaRPr kumimoji="1" lang="en-US" altLang="ja-JP" sz="1100" dirty="0" smtClean="0">
                        <a:latin typeface="+mn-ea"/>
                        <a:ea typeface="+mn-ea"/>
                      </a:endParaRPr>
                    </a:p>
                    <a:p>
                      <a:r>
                        <a:rPr kumimoji="1" lang="ja-JP" altLang="en-US" sz="1100" dirty="0" smtClean="0">
                          <a:latin typeface="+mn-ea"/>
                          <a:ea typeface="+mn-ea"/>
                        </a:rPr>
                        <a:t>　防火管理者は、不備欠陥等については改修計画を樹立し、早期に改修する。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93493">
                <a:tc vMerge="1">
                  <a:txBody>
                    <a:bodyPr/>
                    <a:lstStyle/>
                    <a:p>
                      <a:endParaRPr kumimoji="1" lang="ja-JP" altLang="en-US" sz="1200" dirty="0"/>
                    </a:p>
                  </a:txBody>
                  <a:tcPr/>
                </a:tc>
                <a:tc vMerge="1">
                  <a:txBody>
                    <a:bodyPr/>
                    <a:lstStyle/>
                    <a:p>
                      <a:endParaRPr kumimoji="1" lang="ja-JP" altLang="en-US" sz="1200" dirty="0"/>
                    </a:p>
                  </a:txBody>
                  <a:tcPr/>
                </a:tc>
                <a:tc rowSpan="3" gridSpan="2">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gridSpan="3">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93493">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93493">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664717">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消防用設備等の法定点検は、下表に示す点検業者に委託して、点検実施計画に</a:t>
                      </a:r>
                      <a:endParaRPr kumimoji="1" lang="en-US" altLang="ja-JP" sz="1100" dirty="0" smtClean="0">
                        <a:latin typeface="+mn-ea"/>
                        <a:ea typeface="+mn-ea"/>
                      </a:endParaRPr>
                    </a:p>
                    <a:p>
                      <a:r>
                        <a:rPr kumimoji="1" lang="ja-JP" altLang="en-US" sz="1100" dirty="0" smtClean="0">
                          <a:latin typeface="+mn-ea"/>
                          <a:ea typeface="+mn-ea"/>
                        </a:rPr>
                        <a:t>　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93493">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93493">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93493">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所在地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93493">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178118">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97943">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28408">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建物全体で実施する訓練にも参加することとする。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93493">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93493">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402738">
                <a:tc rowSpan="3">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自衛消防の組織を別表２のとおり定める。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825489">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委託方式及び受託者が行う防火管理業務の範囲と方法は、別表３のとおりとする。</a:t>
                      </a:r>
                    </a:p>
                    <a:p>
                      <a:r>
                        <a:rPr kumimoji="1" lang="ja-JP" altLang="en-US" sz="1100" dirty="0" smtClean="0">
                          <a:latin typeface="+mn-ea"/>
                          <a:ea typeface="+mn-ea"/>
                        </a:rPr>
                        <a:t>委託を受けて防火管理業務に従事するものは、管理権原者、防火管理者、自衛消防隊長等の</a:t>
                      </a:r>
                      <a:endParaRPr kumimoji="1" lang="en-US" altLang="ja-JP" sz="1100" dirty="0" smtClean="0">
                        <a:latin typeface="+mn-ea"/>
                        <a:ea typeface="+mn-ea"/>
                      </a:endParaRPr>
                    </a:p>
                    <a:p>
                      <a:r>
                        <a:rPr kumimoji="1" lang="ja-JP" altLang="en-US" sz="1100" dirty="0" smtClean="0">
                          <a:latin typeface="+mn-ea"/>
                          <a:ea typeface="+mn-ea"/>
                        </a:rPr>
                        <a:t>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r h="811645">
                <a:tc vMerge="1">
                  <a:txBody>
                    <a:bodyPr/>
                    <a:lstStyle/>
                    <a:p>
                      <a:endParaRPr kumimoji="1" lang="ja-JP" altLang="en-US"/>
                    </a:p>
                  </a:txBody>
                  <a:tcPr/>
                </a:tc>
                <a:tc>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管理権原者は、統括防火管理者を中心に他の管理権原者と協力し、ビル全体の</a:t>
                      </a:r>
                      <a:endParaRPr kumimoji="1" lang="en-US" altLang="ja-JP" sz="1100" dirty="0" smtClean="0">
                        <a:latin typeface="+mn-ea"/>
                        <a:ea typeface="+mn-ea"/>
                      </a:endParaRPr>
                    </a:p>
                    <a:p>
                      <a:r>
                        <a:rPr kumimoji="1" lang="ja-JP" altLang="en-US" sz="1100" dirty="0" smtClean="0">
                          <a:latin typeface="+mn-ea"/>
                          <a:ea typeface="+mn-ea"/>
                        </a:rPr>
                        <a:t>　防火安全性の向上に努める。</a:t>
                      </a:r>
                      <a:endParaRPr kumimoji="1" lang="en-US" altLang="ja-JP" sz="1100" dirty="0" smtClean="0">
                        <a:latin typeface="+mn-ea"/>
                        <a:ea typeface="+mn-ea"/>
                      </a:endParaRPr>
                    </a:p>
                    <a:p>
                      <a:r>
                        <a:rPr kumimoji="1" lang="ja-JP" altLang="en-US" sz="1100" dirty="0" smtClean="0">
                          <a:latin typeface="+mn-ea"/>
                          <a:ea typeface="+mn-ea"/>
                        </a:rPr>
                        <a:t>□　防火管理者は、共同防火管理協議事項及び全体についての消防計画に</a:t>
                      </a:r>
                      <a:endParaRPr kumimoji="1" lang="en-US" altLang="ja-JP" sz="1100" dirty="0" smtClean="0">
                        <a:latin typeface="+mn-ea"/>
                        <a:ea typeface="+mn-ea"/>
                      </a:endParaRPr>
                    </a:p>
                    <a:p>
                      <a:r>
                        <a:rPr kumimoji="1" lang="ja-JP" altLang="en-US" sz="1100" dirty="0" smtClean="0">
                          <a:latin typeface="+mn-ea"/>
                          <a:ea typeface="+mn-ea"/>
                        </a:rPr>
                        <a:t>　定められている事項について、統括防火管理者に報告する。</a:t>
                      </a:r>
                      <a:endParaRPr kumimoji="1" lang="ja-JP" altLang="en-US" sz="1100" dirty="0">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0418283"/>
                  </a:ext>
                </a:extLst>
              </a:tr>
            </a:tbl>
          </a:graphicData>
        </a:graphic>
      </p:graphicFrame>
    </p:spTree>
    <p:extLst>
      <p:ext uri="{BB962C8B-B14F-4D97-AF65-F5344CB8AC3E}">
        <p14:creationId xmlns:p14="http://schemas.microsoft.com/office/powerpoint/2010/main" val="2956755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90510041"/>
              </p:ext>
            </p:extLst>
          </p:nvPr>
        </p:nvGraphicFramePr>
        <p:xfrm>
          <a:off x="69702" y="95299"/>
          <a:ext cx="6724506" cy="8056846"/>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1166358">
                  <a:extLst>
                    <a:ext uri="{9D8B030D-6E8A-4147-A177-3AD203B41FA5}">
                      <a16:colId xmlns:a16="http://schemas.microsoft.com/office/drawing/2014/main" val="1166674879"/>
                    </a:ext>
                  </a:extLst>
                </a:gridCol>
                <a:gridCol w="4838148">
                  <a:extLst>
                    <a:ext uri="{9D8B030D-6E8A-4147-A177-3AD203B41FA5}">
                      <a16:colId xmlns:a16="http://schemas.microsoft.com/office/drawing/2014/main" val="1442764992"/>
                    </a:ext>
                  </a:extLst>
                </a:gridCol>
              </a:tblGrid>
              <a:tr h="592297">
                <a:tc rowSpan="5">
                  <a:txBody>
                    <a:bodyPr/>
                    <a:lstStyle/>
                    <a:p>
                      <a:pPr algn="ctr"/>
                      <a:r>
                        <a:rPr kumimoji="1" lang="ja-JP" altLang="en-US" sz="1100" dirty="0" smtClean="0">
                          <a:latin typeface="+mn-ea"/>
                          <a:ea typeface="+mn-ea"/>
                        </a:rPr>
                        <a:t>南海トラフ地震防災対策計画・南海トラフ地震防災規程</a:t>
                      </a:r>
                      <a:endParaRPr kumimoji="1" lang="en-US" altLang="ja-JP" sz="1100" dirty="0" smtClean="0">
                        <a:latin typeface="+mn-ea"/>
                        <a:ea typeface="+mn-ea"/>
                      </a:endParaRPr>
                    </a:p>
                  </a:txBody>
                  <a:tcPr marL="36000" marR="36000" marT="36000" marB="36000" vert="eaVert" anchor="ctr"/>
                </a:tc>
                <a:tc rowSpan="3">
                  <a:txBody>
                    <a:bodyPr/>
                    <a:lstStyle/>
                    <a:p>
                      <a:pPr algn="ctr"/>
                      <a:r>
                        <a:rPr kumimoji="1" lang="ja-JP" altLang="en-US" sz="1100" dirty="0" smtClean="0">
                          <a:latin typeface="+mn-ea"/>
                          <a:ea typeface="+mn-ea"/>
                        </a:rPr>
                        <a:t>組織</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南海トラフ地震等大規模地震（以下「大規模地震」という。）が発生した場合における</a:t>
                      </a:r>
                      <a:endParaRPr kumimoji="1" lang="en-US" altLang="ja-JP" sz="1100" dirty="0" smtClean="0">
                        <a:latin typeface="+mn-ea"/>
                        <a:ea typeface="+mn-ea"/>
                      </a:endParaRPr>
                    </a:p>
                    <a:p>
                      <a:r>
                        <a:rPr kumimoji="1" lang="ja-JP" altLang="en-US" sz="1100" dirty="0" smtClean="0">
                          <a:latin typeface="+mn-ea"/>
                          <a:ea typeface="+mn-ea"/>
                        </a:rPr>
                        <a:t>防災に関する業務を行う者は、別表２に規定する自衛消防隊とする。</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234120800"/>
                  </a:ext>
                </a:extLst>
              </a:tr>
              <a:tr h="1659573">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通報連絡班</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テレビ、ラジオ等を活用し、地震に起因する必要な情報の収集を</a:t>
                      </a:r>
                      <a:endParaRPr kumimoji="1" lang="en-US" altLang="ja-JP" sz="1100" dirty="0" smtClean="0">
                        <a:latin typeface="+mn-ea"/>
                        <a:ea typeface="+mn-ea"/>
                      </a:endParaRPr>
                    </a:p>
                    <a:p>
                      <a:pPr algn="l"/>
                      <a:r>
                        <a:rPr kumimoji="1" lang="ja-JP" altLang="en-US" sz="1100" dirty="0" smtClean="0">
                          <a:latin typeface="+mn-ea"/>
                          <a:ea typeface="+mn-ea"/>
                        </a:rPr>
                        <a:t>　行うこと。特に津波警報等、早急な対応が必要となる情報の把握に</a:t>
                      </a:r>
                      <a:endParaRPr kumimoji="1" lang="en-US" altLang="ja-JP" sz="1100" dirty="0" smtClean="0">
                        <a:latin typeface="+mn-ea"/>
                        <a:ea typeface="+mn-ea"/>
                      </a:endParaRPr>
                    </a:p>
                    <a:p>
                      <a:pPr algn="l"/>
                      <a:r>
                        <a:rPr kumimoji="1" lang="ja-JP" altLang="en-US" sz="1100" dirty="0" smtClean="0">
                          <a:latin typeface="+mn-ea"/>
                          <a:ea typeface="+mn-ea"/>
                        </a:rPr>
                        <a:t>　努めること。</a:t>
                      </a:r>
                    </a:p>
                    <a:p>
                      <a:pPr algn="l"/>
                      <a:r>
                        <a:rPr kumimoji="1" lang="ja-JP" altLang="en-US" sz="1100" dirty="0" smtClean="0">
                          <a:latin typeface="+mn-ea"/>
                          <a:ea typeface="+mn-ea"/>
                        </a:rPr>
                        <a:t>２　放送設備等を活用し、在館者に対して必要な情報を適宜知らせる</a:t>
                      </a:r>
                      <a:endParaRPr kumimoji="1" lang="en-US" altLang="ja-JP" sz="1100" dirty="0" smtClean="0">
                        <a:latin typeface="+mn-ea"/>
                        <a:ea typeface="+mn-ea"/>
                      </a:endParaRPr>
                    </a:p>
                    <a:p>
                      <a:pPr algn="l"/>
                      <a:r>
                        <a:rPr kumimoji="1" lang="ja-JP" altLang="en-US" sz="1100" dirty="0" smtClean="0">
                          <a:latin typeface="+mn-ea"/>
                          <a:ea typeface="+mn-ea"/>
                        </a:rPr>
                        <a:t>　とともに、適切な指示を行うこと。</a:t>
                      </a:r>
                    </a:p>
                    <a:p>
                      <a:pPr algn="l"/>
                      <a:r>
                        <a:rPr kumimoji="1" lang="ja-JP" altLang="en-US" sz="1100" dirty="0" smtClean="0">
                          <a:latin typeface="+mn-ea"/>
                          <a:ea typeface="+mn-ea"/>
                        </a:rPr>
                        <a:t>３　あらかじめ幾つかの状況を想定し、それぞれの場合に応じた在館者に</a:t>
                      </a:r>
                      <a:endParaRPr kumimoji="1" lang="en-US" altLang="ja-JP" sz="1100" dirty="0" smtClean="0">
                        <a:latin typeface="+mn-ea"/>
                        <a:ea typeface="+mn-ea"/>
                      </a:endParaRPr>
                    </a:p>
                    <a:p>
                      <a:pPr algn="l"/>
                      <a:r>
                        <a:rPr kumimoji="1" lang="ja-JP" altLang="en-US" sz="1100" dirty="0" smtClean="0">
                          <a:latin typeface="+mn-ea"/>
                          <a:ea typeface="+mn-ea"/>
                        </a:rPr>
                        <a:t>　対する情報伝達のための例文、手段等を定めておくこと。</a:t>
                      </a:r>
                      <a:endParaRPr kumimoji="1" lang="en-US" altLang="ja-JP" sz="1100" dirty="0" smtClean="0">
                        <a:latin typeface="+mn-ea"/>
                        <a:ea typeface="+mn-ea"/>
                      </a:endParaRPr>
                    </a:p>
                    <a:p>
                      <a:pPr algn="l"/>
                      <a:r>
                        <a:rPr kumimoji="1" lang="ja-JP" altLang="en-US" sz="1100" dirty="0" smtClean="0">
                          <a:latin typeface="+mn-ea"/>
                          <a:ea typeface="+mn-ea"/>
                        </a:rPr>
                        <a:t>　　なお、通常の伝達手段が地震等の影響により寸断されることを考慮した、</a:t>
                      </a:r>
                      <a:endParaRPr kumimoji="1" lang="en-US" altLang="ja-JP" sz="1100" dirty="0" smtClean="0">
                        <a:latin typeface="+mn-ea"/>
                        <a:ea typeface="+mn-ea"/>
                      </a:endParaRPr>
                    </a:p>
                    <a:p>
                      <a:pPr algn="l"/>
                      <a:r>
                        <a:rPr kumimoji="1" lang="ja-JP" altLang="en-US" sz="1100" dirty="0" smtClean="0">
                          <a:latin typeface="+mn-ea"/>
                          <a:ea typeface="+mn-ea"/>
                        </a:rPr>
                        <a:t>　伝達手段の確保に留意すること。</a:t>
                      </a:r>
                    </a:p>
                  </a:txBody>
                  <a:tcPr marL="36000" marR="36000" marT="36000" marB="36000" anchor="ctr"/>
                </a:tc>
                <a:extLst>
                  <a:ext uri="{0D108BD9-81ED-4DB2-BD59-A6C34878D82A}">
                    <a16:rowId xmlns:a16="http://schemas.microsoft.com/office/drawing/2014/main" val="1376639039"/>
                  </a:ext>
                </a:extLst>
              </a:tr>
              <a:tr h="104744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避難誘導班</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自衛消防隊長から避難誘導開始の指示を受けたときは、顧客等を</a:t>
                      </a:r>
                      <a:endParaRPr kumimoji="1" lang="en-US" altLang="ja-JP" sz="1100" dirty="0" smtClean="0">
                        <a:latin typeface="+mn-ea"/>
                        <a:ea typeface="+mn-ea"/>
                      </a:endParaRPr>
                    </a:p>
                    <a:p>
                      <a:pPr algn="l"/>
                      <a:r>
                        <a:rPr kumimoji="1" lang="ja-JP" altLang="en-US" sz="1100" dirty="0" smtClean="0">
                          <a:latin typeface="+mn-ea"/>
                          <a:ea typeface="+mn-ea"/>
                        </a:rPr>
                        <a:t>　避難誘導すること。</a:t>
                      </a:r>
                    </a:p>
                    <a:p>
                      <a:pPr algn="l"/>
                      <a:r>
                        <a:rPr kumimoji="1" lang="ja-JP" altLang="en-US" sz="1100" dirty="0" smtClean="0">
                          <a:latin typeface="+mn-ea"/>
                          <a:ea typeface="+mn-ea"/>
                        </a:rPr>
                        <a:t>２　避難誘導の際には、携帯用拡声器等を用いて避難の方法や方向を指示し、</a:t>
                      </a:r>
                      <a:endParaRPr kumimoji="1" lang="en-US" altLang="ja-JP" sz="1100" dirty="0" smtClean="0">
                        <a:latin typeface="+mn-ea"/>
                        <a:ea typeface="+mn-ea"/>
                      </a:endParaRPr>
                    </a:p>
                    <a:p>
                      <a:pPr algn="l"/>
                      <a:r>
                        <a:rPr kumimoji="1" lang="ja-JP" altLang="en-US" sz="1100" dirty="0" smtClean="0">
                          <a:latin typeface="+mn-ea"/>
                          <a:ea typeface="+mn-ea"/>
                        </a:rPr>
                        <a:t>　混乱の発生防止に努めること。</a:t>
                      </a:r>
                    </a:p>
                  </a:txBody>
                  <a:tcPr marL="36000" marR="36000" marT="36000" marB="36000" anchor="ctr"/>
                </a:tc>
                <a:extLst>
                  <a:ext uri="{0D108BD9-81ED-4DB2-BD59-A6C34878D82A}">
                    <a16:rowId xmlns:a16="http://schemas.microsoft.com/office/drawing/2014/main" val="418840287"/>
                  </a:ext>
                </a:extLst>
              </a:tr>
              <a:tr h="772248">
                <a:tc vMerge="1">
                  <a:txBody>
                    <a:bodyPr/>
                    <a:lstStyle/>
                    <a:p>
                      <a:endParaRPr kumimoji="1" lang="ja-JP" altLang="en-US"/>
                    </a:p>
                  </a:txBody>
                  <a:tcPr/>
                </a:tc>
                <a:tc>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　訓練は年１回以上行うものとし、以下の訓練を実施するものとする。</a:t>
                      </a:r>
                    </a:p>
                    <a:p>
                      <a:pPr algn="l"/>
                      <a:r>
                        <a:rPr kumimoji="1" lang="ja-JP" altLang="en-US" sz="1100" dirty="0" smtClean="0">
                          <a:latin typeface="+mn-ea"/>
                          <a:ea typeface="+mn-ea"/>
                        </a:rPr>
                        <a:t>１　情報収集・伝達に関する訓練</a:t>
                      </a:r>
                    </a:p>
                    <a:p>
                      <a:pPr algn="l"/>
                      <a:r>
                        <a:rPr kumimoji="1" lang="ja-JP" altLang="en-US" sz="1100" dirty="0" smtClean="0">
                          <a:latin typeface="+mn-ea"/>
                          <a:ea typeface="+mn-ea"/>
                        </a:rPr>
                        <a:t>２　津波からの避難に関する訓練</a:t>
                      </a:r>
                    </a:p>
                    <a:p>
                      <a:pPr algn="l"/>
                      <a:r>
                        <a:rPr kumimoji="1" lang="ja-JP" altLang="en-US" sz="1100" dirty="0" smtClean="0">
                          <a:latin typeface="+mn-ea"/>
                          <a:ea typeface="+mn-ea"/>
                        </a:rPr>
                        <a:t>３　その他前各号を統合した総合防災訓練</a:t>
                      </a:r>
                    </a:p>
                  </a:txBody>
                  <a:tcPr marL="36000" marR="36000" marT="36000" marB="36000" anchor="ctr"/>
                </a:tc>
                <a:tc hMerge="1">
                  <a:txBody>
                    <a:bodyPr/>
                    <a:lstStyle/>
                    <a:p>
                      <a:endParaRPr kumimoji="1" lang="ja-JP" altLang="en-US" sz="1100" dirty="0"/>
                    </a:p>
                  </a:txBody>
                  <a:tcPr anchor="ctr"/>
                </a:tc>
                <a:extLst>
                  <a:ext uri="{0D108BD9-81ED-4DB2-BD59-A6C34878D82A}">
                    <a16:rowId xmlns:a16="http://schemas.microsoft.com/office/drawing/2014/main" val="2681167041"/>
                  </a:ext>
                </a:extLst>
              </a:tr>
              <a:tr h="1992643">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教育</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大規模地震に伴い発生すると予想される地震動及び津波に関する知識</a:t>
                      </a:r>
                    </a:p>
                    <a:p>
                      <a:pPr algn="l"/>
                      <a:r>
                        <a:rPr kumimoji="1" lang="ja-JP" altLang="en-US" sz="1100" dirty="0" smtClean="0">
                          <a:latin typeface="+mn-ea"/>
                          <a:ea typeface="+mn-ea"/>
                        </a:rPr>
                        <a:t>２　地震及び津波に関する一般的な知識</a:t>
                      </a:r>
                    </a:p>
                    <a:p>
                      <a:pPr algn="l"/>
                      <a:r>
                        <a:rPr kumimoji="1" lang="ja-JP" altLang="en-US" sz="1100" dirty="0" smtClean="0">
                          <a:latin typeface="+mn-ea"/>
                          <a:ea typeface="+mn-ea"/>
                        </a:rPr>
                        <a:t>３　大規模地震が発生した場合に具体的にとるべき行動に関する知識</a:t>
                      </a:r>
                    </a:p>
                    <a:p>
                      <a:pPr algn="l"/>
                      <a:r>
                        <a:rPr kumimoji="1" lang="ja-JP" altLang="en-US" sz="1100" dirty="0" smtClean="0">
                          <a:latin typeface="+mn-ea"/>
                          <a:ea typeface="+mn-ea"/>
                        </a:rPr>
                        <a:t>４　大規模地震が発生した場合に従業員等が果たすべき役割</a:t>
                      </a:r>
                    </a:p>
                    <a:p>
                      <a:pPr algn="l"/>
                      <a:r>
                        <a:rPr kumimoji="1" lang="ja-JP" altLang="en-US" sz="1100" dirty="0" smtClean="0">
                          <a:latin typeface="+mn-ea"/>
                          <a:ea typeface="+mn-ea"/>
                        </a:rPr>
                        <a:t>５　在館者に対する日常的な広報は、次によるものとする。</a:t>
                      </a:r>
                    </a:p>
                    <a:p>
                      <a:pPr algn="l"/>
                      <a:r>
                        <a:rPr kumimoji="1" lang="ja-JP" altLang="en-US" sz="1100" baseline="0" dirty="0" smtClean="0">
                          <a:latin typeface="+mn-ea"/>
                          <a:ea typeface="+mn-ea"/>
                        </a:rPr>
                        <a:t> </a:t>
                      </a:r>
                      <a:r>
                        <a:rPr kumimoji="1" lang="en-US" altLang="ja-JP" sz="1100" dirty="0" smtClean="0">
                          <a:latin typeface="+mn-ea"/>
                          <a:ea typeface="+mn-ea"/>
                        </a:rPr>
                        <a:t>(1)</a:t>
                      </a:r>
                      <a:r>
                        <a:rPr kumimoji="1" lang="ja-JP" altLang="en-US" sz="1100" dirty="0" smtClean="0">
                          <a:latin typeface="+mn-ea"/>
                          <a:ea typeface="+mn-ea"/>
                        </a:rPr>
                        <a:t>　大規模地震が発生した場合に出火防止、在館者同士が協力して行う救助活動、</a:t>
                      </a:r>
                      <a:r>
                        <a:rPr kumimoji="1" lang="en-US" altLang="ja-JP" sz="1100" baseline="0" dirty="0" smtClean="0">
                          <a:latin typeface="+mn-ea"/>
                          <a:ea typeface="+mn-ea"/>
                        </a:rPr>
                        <a:t> </a:t>
                      </a:r>
                    </a:p>
                    <a:p>
                      <a:pPr algn="l"/>
                      <a:r>
                        <a:rPr kumimoji="1" lang="en-US" altLang="ja-JP" sz="1100" baseline="0" dirty="0" smtClean="0">
                          <a:latin typeface="+mn-ea"/>
                          <a:ea typeface="+mn-ea"/>
                        </a:rPr>
                        <a:t>      </a:t>
                      </a:r>
                      <a:r>
                        <a:rPr kumimoji="1" lang="ja-JP" altLang="en-US" sz="1100" dirty="0" smtClean="0">
                          <a:latin typeface="+mn-ea"/>
                          <a:ea typeface="+mn-ea"/>
                        </a:rPr>
                        <a:t>自動車運行の自粛等、防災上とるべき行動に関する知識</a:t>
                      </a:r>
                    </a:p>
                    <a:p>
                      <a:pPr algn="l"/>
                      <a:r>
                        <a:rPr kumimoji="1" lang="en-US" altLang="ja-JP" sz="1100" dirty="0" smtClean="0">
                          <a:latin typeface="+mn-ea"/>
                          <a:ea typeface="+mn-ea"/>
                        </a:rPr>
                        <a:t> (2)</a:t>
                      </a:r>
                      <a:r>
                        <a:rPr kumimoji="1" lang="ja-JP" altLang="en-US" sz="1100" dirty="0" smtClean="0">
                          <a:latin typeface="+mn-ea"/>
                          <a:ea typeface="+mn-ea"/>
                        </a:rPr>
                        <a:t>　正確な情報入手の方法</a:t>
                      </a:r>
                    </a:p>
                    <a:p>
                      <a:pPr algn="l"/>
                      <a:r>
                        <a:rPr kumimoji="1" lang="en-US" altLang="ja-JP" sz="1100" dirty="0" smtClean="0">
                          <a:latin typeface="+mn-ea"/>
                          <a:ea typeface="+mn-ea"/>
                        </a:rPr>
                        <a:t> (3)</a:t>
                      </a:r>
                      <a:r>
                        <a:rPr kumimoji="1" lang="ja-JP" altLang="en-US" sz="1100" dirty="0" smtClean="0">
                          <a:latin typeface="+mn-ea"/>
                          <a:ea typeface="+mn-ea"/>
                        </a:rPr>
                        <a:t>　防災関係機関が講ずる災害応急対策等の内容</a:t>
                      </a:r>
                    </a:p>
                    <a:p>
                      <a:pPr algn="l"/>
                      <a:r>
                        <a:rPr kumimoji="1" lang="en-US" altLang="ja-JP" sz="1100" dirty="0" smtClean="0">
                          <a:latin typeface="+mn-ea"/>
                          <a:ea typeface="+mn-ea"/>
                        </a:rPr>
                        <a:t> (4)</a:t>
                      </a:r>
                      <a:r>
                        <a:rPr kumimoji="1" lang="ja-JP" altLang="en-US" sz="1100" dirty="0" smtClean="0">
                          <a:latin typeface="+mn-ea"/>
                          <a:ea typeface="+mn-ea"/>
                        </a:rPr>
                        <a:t>　各地域における避難対象地域、急傾斜地崩壊危険箇所等に関する知識</a:t>
                      </a:r>
                    </a:p>
                    <a:p>
                      <a:pPr algn="l"/>
                      <a:r>
                        <a:rPr kumimoji="1" lang="en-US" altLang="ja-JP" sz="1100" dirty="0" smtClean="0">
                          <a:latin typeface="+mn-ea"/>
                          <a:ea typeface="+mn-ea"/>
                        </a:rPr>
                        <a:t> (5)</a:t>
                      </a:r>
                      <a:r>
                        <a:rPr kumimoji="1" lang="ja-JP" altLang="en-US" sz="1100" dirty="0" smtClean="0">
                          <a:latin typeface="+mn-ea"/>
                          <a:ea typeface="+mn-ea"/>
                        </a:rPr>
                        <a:t>　各地域における避難場所及び避難経路に関する知識</a:t>
                      </a:r>
                    </a:p>
                  </a:txBody>
                  <a:tcPr marL="36000" marR="36000" marT="36000" marB="36000" anchor="ctr"/>
                </a:tc>
                <a:tc hMerge="1">
                  <a:txBody>
                    <a:bodyPr/>
                    <a:lstStyle/>
                    <a:p>
                      <a:endParaRPr kumimoji="1" lang="ja-JP" altLang="en-US" sz="1100" dirty="0"/>
                    </a:p>
                  </a:txBody>
                  <a:tcPr anchor="ctr"/>
                </a:tc>
                <a:extLst>
                  <a:ext uri="{0D108BD9-81ED-4DB2-BD59-A6C34878D82A}">
                    <a16:rowId xmlns:a16="http://schemas.microsoft.com/office/drawing/2014/main" val="3550419898"/>
                  </a:ext>
                </a:extLst>
              </a:tr>
              <a:tr h="996322">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519595297"/>
                  </a:ext>
                </a:extLst>
              </a:tr>
              <a:tr h="996322">
                <a:tc vMerge="1">
                  <a:txBody>
                    <a:bodyPr/>
                    <a:lstStyle/>
                    <a:p>
                      <a:endParaRPr kumimoji="1" lang="ja-JP" altLang="en-US"/>
                    </a:p>
                  </a:txBody>
                  <a:tcPr/>
                </a:tc>
                <a:tc>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74279026"/>
                  </a:ext>
                </a:extLst>
              </a:tr>
            </a:tbl>
          </a:graphicData>
        </a:graphic>
      </p:graphicFrame>
      <p:sp>
        <p:nvSpPr>
          <p:cNvPr id="4" name="正方形/長方形 3"/>
          <p:cNvSpPr/>
          <p:nvPr/>
        </p:nvSpPr>
        <p:spPr>
          <a:xfrm>
            <a:off x="34851" y="8551018"/>
            <a:ext cx="6788298" cy="1257643"/>
          </a:xfrm>
          <a:prstGeom prst="rect">
            <a:avLst/>
          </a:prstGeom>
        </p:spPr>
        <p:txBody>
          <a:bodyPr wrap="square" lIns="36000" tIns="36000" rIns="36000" bIns="36000" anchor="ctr" anchorCtr="0">
            <a:spAutoFit/>
          </a:bodyPr>
          <a:lstStyle/>
          <a:p>
            <a:r>
              <a:rPr lang="ja-JP" altLang="en-US" sz="1100" dirty="0" smtClean="0">
                <a:latin typeface="+mn-ea"/>
              </a:rPr>
              <a:t>●附則　</a:t>
            </a:r>
            <a:endParaRPr lang="en-US" altLang="ja-JP" sz="1100" dirty="0" smtClean="0">
              <a:latin typeface="+mn-ea"/>
            </a:endParaRPr>
          </a:p>
          <a:p>
            <a:r>
              <a:rPr lang="ja-JP" altLang="en-US" sz="1100" dirty="0" smtClean="0">
                <a:latin typeface="+mn-ea"/>
              </a:rPr>
              <a:t>　この</a:t>
            </a:r>
            <a:r>
              <a:rPr lang="ja-JP" altLang="en-US" sz="1100" dirty="0">
                <a:latin typeface="+mn-ea"/>
              </a:rPr>
              <a:t>計画は</a:t>
            </a:r>
            <a:r>
              <a:rPr lang="ja-JP" altLang="en-US" sz="1100" dirty="0" smtClean="0">
                <a:latin typeface="+mn-ea"/>
              </a:rPr>
              <a:t>、令和　　年　　月　　日</a:t>
            </a:r>
            <a:r>
              <a:rPr lang="ja-JP" altLang="en-US" sz="1100" dirty="0">
                <a:latin typeface="+mn-ea"/>
              </a:rPr>
              <a:t>から施行する。</a:t>
            </a:r>
          </a:p>
          <a:p>
            <a:r>
              <a:rPr lang="ja-JP" altLang="en-US" sz="1100" dirty="0" smtClean="0">
                <a:latin typeface="+mn-ea"/>
              </a:rPr>
              <a:t>●添付書類</a:t>
            </a:r>
            <a:endParaRPr lang="en-US" altLang="ja-JP" sz="1100" dirty="0" smtClean="0">
              <a:latin typeface="+mn-ea"/>
            </a:endParaRPr>
          </a:p>
          <a:p>
            <a:r>
              <a:rPr lang="ja-JP" altLang="en-US" sz="1100" dirty="0" smtClean="0">
                <a:latin typeface="+mn-ea"/>
              </a:rPr>
              <a:t>　別表１　自主</a:t>
            </a:r>
            <a:r>
              <a:rPr lang="ja-JP" altLang="en-US" sz="1100" dirty="0">
                <a:latin typeface="+mn-ea"/>
              </a:rPr>
              <a:t>点検</a:t>
            </a:r>
            <a:r>
              <a:rPr lang="ja-JP" altLang="en-US" sz="1100" dirty="0" smtClean="0">
                <a:latin typeface="+mn-ea"/>
              </a:rPr>
              <a:t>記録表　</a:t>
            </a:r>
            <a:endParaRPr lang="en-US" altLang="ja-JP" sz="1100" dirty="0" smtClean="0">
              <a:latin typeface="+mn-ea"/>
            </a:endParaRPr>
          </a:p>
          <a:p>
            <a:r>
              <a:rPr lang="ja-JP" altLang="en-US" sz="1100" dirty="0">
                <a:latin typeface="+mn-ea"/>
              </a:rPr>
              <a:t>　</a:t>
            </a:r>
            <a:r>
              <a:rPr lang="ja-JP" altLang="en-US" sz="1100" dirty="0" smtClean="0">
                <a:latin typeface="+mn-ea"/>
              </a:rPr>
              <a:t>別表２　自衛</a:t>
            </a:r>
            <a:r>
              <a:rPr lang="ja-JP" altLang="en-US" sz="1100" dirty="0">
                <a:latin typeface="+mn-ea"/>
              </a:rPr>
              <a:t>消防組織の組織及び任務分担</a:t>
            </a:r>
          </a:p>
          <a:p>
            <a:r>
              <a:rPr lang="ja-JP" altLang="en-US" sz="1100" dirty="0" smtClean="0">
                <a:latin typeface="+mn-ea"/>
              </a:rPr>
              <a:t>　別表３　防火</a:t>
            </a:r>
            <a:r>
              <a:rPr lang="ja-JP" altLang="en-US" sz="1100" dirty="0">
                <a:latin typeface="+mn-ea"/>
              </a:rPr>
              <a:t>管理業務の委託状況等</a:t>
            </a:r>
            <a:r>
              <a:rPr lang="en-US" altLang="ja-JP" sz="1100" dirty="0" smtClean="0">
                <a:latin typeface="+mn-ea"/>
              </a:rPr>
              <a:t>(</a:t>
            </a:r>
            <a:r>
              <a:rPr lang="ja-JP" altLang="en-US" sz="1100" dirty="0" smtClean="0">
                <a:latin typeface="+mn-ea"/>
              </a:rPr>
              <a:t>　有　・　無　</a:t>
            </a:r>
            <a:r>
              <a:rPr lang="en-US" altLang="ja-JP" sz="1100" dirty="0" smtClean="0">
                <a:latin typeface="+mn-ea"/>
              </a:rPr>
              <a:t>)</a:t>
            </a:r>
            <a:endParaRPr lang="en-US" altLang="ja-JP" sz="1100" dirty="0">
              <a:latin typeface="+mn-ea"/>
            </a:endParaRPr>
          </a:p>
          <a:p>
            <a:r>
              <a:rPr lang="ja-JP" altLang="en-US" sz="1100" dirty="0" smtClean="0">
                <a:latin typeface="+mn-ea"/>
              </a:rPr>
              <a:t>　別　図　各階</a:t>
            </a:r>
            <a:r>
              <a:rPr lang="ja-JP" altLang="en-US" sz="1100" dirty="0">
                <a:latin typeface="+mn-ea"/>
              </a:rPr>
              <a:t>平面図</a:t>
            </a:r>
            <a:r>
              <a:rPr lang="en-US" altLang="ja-JP" sz="1100" dirty="0">
                <a:latin typeface="+mn-ea"/>
              </a:rPr>
              <a:t>(※ </a:t>
            </a:r>
            <a:r>
              <a:rPr lang="ja-JP" altLang="en-US" sz="1100" dirty="0">
                <a:latin typeface="+mn-ea"/>
              </a:rPr>
              <a:t>各階平面図に消防用設備等設置場所、避難経路を明記</a:t>
            </a:r>
            <a:r>
              <a:rPr lang="en-US" altLang="ja-JP" sz="1100" dirty="0">
                <a:latin typeface="+mn-ea"/>
              </a:rPr>
              <a:t>)</a:t>
            </a:r>
            <a:endParaRPr lang="ja-JP" altLang="en-US" sz="11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810665442"/>
              </p:ext>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9230705"/>
              </p:ext>
            </p:extLst>
          </p:nvPr>
        </p:nvGraphicFramePr>
        <p:xfrm>
          <a:off x="183338" y="1061476"/>
          <a:ext cx="6491325" cy="1564081"/>
        </p:xfrm>
        <a:graphic>
          <a:graphicData uri="http://schemas.openxmlformats.org/drawingml/2006/table">
            <a:tbl>
              <a:tblPr firstRow="1" firstCol="1" lastRow="1" lastCol="1" bandRow="1" bandCol="1"/>
              <a:tblGrid>
                <a:gridCol w="383813">
                  <a:extLst>
                    <a:ext uri="{9D8B030D-6E8A-4147-A177-3AD203B41FA5}">
                      <a16:colId xmlns:a16="http://schemas.microsoft.com/office/drawing/2014/main" val="2268773387"/>
                    </a:ext>
                  </a:extLst>
                </a:gridCol>
                <a:gridCol w="1526878">
                  <a:extLst>
                    <a:ext uri="{9D8B030D-6E8A-4147-A177-3AD203B41FA5}">
                      <a16:colId xmlns:a16="http://schemas.microsoft.com/office/drawing/2014/main" val="2980078661"/>
                    </a:ext>
                  </a:extLst>
                </a:gridCol>
                <a:gridCol w="1526878">
                  <a:extLst>
                    <a:ext uri="{9D8B030D-6E8A-4147-A177-3AD203B41FA5}">
                      <a16:colId xmlns:a16="http://schemas.microsoft.com/office/drawing/2014/main" val="386640785"/>
                    </a:ext>
                  </a:extLst>
                </a:gridCol>
                <a:gridCol w="1526878">
                  <a:extLst>
                    <a:ext uri="{9D8B030D-6E8A-4147-A177-3AD203B41FA5}">
                      <a16:colId xmlns:a16="http://schemas.microsoft.com/office/drawing/2014/main" val="2328296557"/>
                    </a:ext>
                  </a:extLst>
                </a:gridCol>
                <a:gridCol w="1526878">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（防火責任者）</a:t>
                      </a:r>
                      <a:endParaRPr lang="ja-JP" sz="10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（火元責任者）</a:t>
                      </a:r>
                      <a:endParaRPr lang="en-US" altLang="ja-JP" sz="10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a:effectLst/>
                          <a:latin typeface="+mn-ea"/>
                          <a:ea typeface="+mn-ea"/>
                          <a:cs typeface="Times New Roman" panose="02020603050405020304" pitchFamily="18" charset="0"/>
                        </a:rPr>
                        <a:t>・関係者へ連絡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ja-JP" sz="10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6" name="Text Box 3"/>
          <p:cNvSpPr txBox="1">
            <a:spLocks noChangeArrowheads="1"/>
          </p:cNvSpPr>
          <p:nvPr/>
        </p:nvSpPr>
        <p:spPr bwMode="auto">
          <a:xfrm>
            <a:off x="2528888" y="286334"/>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7" name="Group 4"/>
          <p:cNvGrpSpPr>
            <a:grpSpLocks/>
          </p:cNvGrpSpPr>
          <p:nvPr/>
        </p:nvGrpSpPr>
        <p:grpSpPr bwMode="auto">
          <a:xfrm>
            <a:off x="1288371" y="721123"/>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169844" y="2687118"/>
            <a:ext cx="6518312" cy="1447392"/>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・従業員が少ない事業所では、任務に支障のない範囲で２つの係を兼務しても構いません。</a:t>
            </a:r>
            <a:endParaRPr kumimoji="0" lang="ja-JP" altLang="ja-JP" sz="1100" b="0" i="0" u="none" strike="noStrike" cap="none" normalizeH="0" baseline="0" dirty="0" smtClean="0">
              <a:ln>
                <a:noFill/>
              </a:ln>
              <a:solidFill>
                <a:schemeClr val="tx1"/>
              </a:solidFill>
              <a:effectLst/>
              <a:latin typeface="+mn-ea"/>
            </a:endParaRPr>
          </a:p>
        </p:txBody>
      </p:sp>
      <p:sp>
        <p:nvSpPr>
          <p:cNvPr id="16" name="Rectangle 11"/>
          <p:cNvSpPr>
            <a:spLocks noChangeArrowheads="1"/>
          </p:cNvSpPr>
          <p:nvPr/>
        </p:nvSpPr>
        <p:spPr bwMode="auto">
          <a:xfrm>
            <a:off x="0" y="0"/>
            <a:ext cx="28648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自衛消防組織の組織及び任務分担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17" name="Rectangle 13"/>
          <p:cNvSpPr>
            <a:spLocks noChangeArrowheads="1"/>
          </p:cNvSpPr>
          <p:nvPr/>
        </p:nvSpPr>
        <p:spPr bwMode="auto">
          <a:xfrm>
            <a:off x="41276" y="742617"/>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3101090841"/>
              </p:ext>
            </p:extLst>
          </p:nvPr>
        </p:nvGraphicFramePr>
        <p:xfrm>
          <a:off x="95574" y="4465311"/>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4925636"/>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240737"/>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240737"/>
            <a:ext cx="3429000" cy="261610"/>
          </a:xfrm>
          <a:prstGeom prst="rect">
            <a:avLst/>
          </a:prstGeom>
        </p:spPr>
        <p:txBody>
          <a:bodyPr>
            <a:spAutoFit/>
          </a:bodyPr>
          <a:lstStyle/>
          <a:p>
            <a:r>
              <a:rPr lang="ja-JP" altLang="en-US" sz="1100" b="1" dirty="0">
                <a:latin typeface="+mn-ea"/>
              </a:rPr>
              <a:t>別表３　防火管理業務の委託状況表</a:t>
            </a:r>
          </a:p>
        </p:txBody>
      </p:sp>
      <p:sp>
        <p:nvSpPr>
          <p:cNvPr id="25" name="正方形/長方形 24"/>
          <p:cNvSpPr/>
          <p:nvPr/>
        </p:nvSpPr>
        <p:spPr>
          <a:xfrm>
            <a:off x="0" y="9469291"/>
            <a:ext cx="7006419"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spTree>
    <p:extLst>
      <p:ext uri="{BB962C8B-B14F-4D97-AF65-F5344CB8AC3E}">
        <p14:creationId xmlns:p14="http://schemas.microsoft.com/office/powerpoint/2010/main" val="200007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3244</Words>
  <Application>Microsoft Office PowerPoint</Application>
  <PresentationFormat>A4 210 x 297 mm</PresentationFormat>
  <Paragraphs>801</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2022-10-26T09:07:40Z</dcterms:created>
  <dcterms:modified xsi:type="dcterms:W3CDTF">2023-06-06T10:23:53Z</dcterms:modified>
</cp:coreProperties>
</file>