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1511935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p:scale>
          <a:sx n="50" d="100"/>
          <a:sy n="50" d="100"/>
        </p:scale>
        <p:origin x="-1698" y="1500"/>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95469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221701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343310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28671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61752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21800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38452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200969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15022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109209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smtClean="0"/>
              <a:t>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5E25A9-50A9-4F10-A57A-B25F394789BE}" type="datetimeFigureOut">
              <a:rPr kumimoji="1" lang="ja-JP" altLang="en-US" smtClean="0"/>
              <a:t>2018/6/7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388900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025E25A9-50A9-4F10-A57A-B25F394789BE}" type="datetimeFigureOut">
              <a:rPr kumimoji="1" lang="ja-JP" altLang="en-US" smtClean="0"/>
              <a:t>2018/6/7</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B7C13E0C-6ECB-4E6C-A8A9-FC9516FF311B}" type="slidenum">
              <a:rPr kumimoji="1" lang="ja-JP" altLang="en-US" smtClean="0"/>
              <a:t>‹#›</a:t>
            </a:fld>
            <a:endParaRPr kumimoji="1" lang="ja-JP" altLang="en-US"/>
          </a:p>
        </p:txBody>
      </p:sp>
    </p:spTree>
    <p:extLst>
      <p:ext uri="{BB962C8B-B14F-4D97-AF65-F5344CB8AC3E}">
        <p14:creationId xmlns:p14="http://schemas.microsoft.com/office/powerpoint/2010/main" val="2516932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円/楕円 29"/>
          <p:cNvSpPr/>
          <p:nvPr/>
        </p:nvSpPr>
        <p:spPr>
          <a:xfrm>
            <a:off x="2348778" y="1761099"/>
            <a:ext cx="6026703" cy="2623455"/>
          </a:xfrm>
          <a:prstGeom prst="ellipse">
            <a:avLst/>
          </a:prstGeom>
          <a:solidFill>
            <a:schemeClr val="bg1"/>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18248" y="2780018"/>
            <a:ext cx="10960753" cy="1569660"/>
          </a:xfrm>
          <a:prstGeom prst="rect">
            <a:avLst/>
          </a:prstGeom>
          <a:noFill/>
        </p:spPr>
        <p:txBody>
          <a:bodyPr wrap="square" rtlCol="0">
            <a:spAutoFit/>
          </a:bodyPr>
          <a:lstStyle/>
          <a:p>
            <a:pPr algn="ctr"/>
            <a:r>
              <a:rPr lang="ja-JP" altLang="en-US" sz="9600" b="1" dirty="0" smtClean="0">
                <a:ln>
                  <a:solidFill>
                    <a:schemeClr val="accent2"/>
                  </a:solidFill>
                </a:ln>
                <a:solidFill>
                  <a:srgbClr val="FF0000"/>
                </a:solidFill>
              </a:rPr>
              <a:t>地域防災拠点</a:t>
            </a:r>
            <a:r>
              <a:rPr lang="ja-JP" altLang="en-US" sz="9600" b="1" dirty="0">
                <a:ln>
                  <a:solidFill>
                    <a:schemeClr val="accent2"/>
                  </a:solidFill>
                </a:ln>
                <a:solidFill>
                  <a:srgbClr val="FF0000"/>
                </a:solidFill>
              </a:rPr>
              <a:t>訓練</a:t>
            </a:r>
            <a:endParaRPr kumimoji="1" lang="ja-JP" altLang="en-US" sz="9600" b="1" dirty="0">
              <a:ln>
                <a:solidFill>
                  <a:schemeClr val="accent2"/>
                </a:solidFill>
              </a:ln>
              <a:solidFill>
                <a:srgbClr val="FF0000"/>
              </a:solidFill>
            </a:endParaRPr>
          </a:p>
        </p:txBody>
      </p:sp>
      <p:sp>
        <p:nvSpPr>
          <p:cNvPr id="9" name="正方形/長方形 8"/>
          <p:cNvSpPr/>
          <p:nvPr/>
        </p:nvSpPr>
        <p:spPr>
          <a:xfrm>
            <a:off x="3007652" y="1736066"/>
            <a:ext cx="4817345" cy="1200329"/>
          </a:xfrm>
          <a:prstGeom prst="rect">
            <a:avLst/>
          </a:prstGeom>
          <a:noFill/>
        </p:spPr>
        <p:txBody>
          <a:bodyPr wrap="none" lIns="91440" tIns="45720" rIns="91440" bIns="45720">
            <a:spAutoFit/>
          </a:bodyPr>
          <a:lstStyle/>
          <a:p>
            <a:pPr algn="ctr"/>
            <a:r>
              <a:rPr kumimoji="1" lang="ja-JP" altLang="en-US" sz="7200" b="1" dirty="0" smtClean="0">
                <a:ln w="12700">
                  <a:solidFill>
                    <a:schemeClr val="accent1"/>
                  </a:solidFill>
                  <a:prstDash val="solid"/>
                </a:ln>
                <a:pattFill prst="pct50">
                  <a:fgClr>
                    <a:schemeClr val="accent1"/>
                  </a:fgClr>
                  <a:bgClr>
                    <a:schemeClr val="accent1">
                      <a:lumMod val="20000"/>
                      <a:lumOff val="80000"/>
                    </a:schemeClr>
                  </a:bgClr>
                </a:pattFill>
                <a:effectLst>
                  <a:outerShdw dist="50800" dir="2640000" algn="bl" rotWithShape="0">
                    <a:schemeClr val="accent1"/>
                  </a:outerShdw>
                </a:effectLst>
              </a:rPr>
              <a:t>○○○学校</a:t>
            </a:r>
            <a:endParaRPr lang="ja-JP" altLang="en-US" sz="7200" b="1" dirty="0">
              <a:ln w="12700">
                <a:solidFill>
                  <a:schemeClr val="accent1"/>
                </a:solidFill>
                <a:prstDash val="solid"/>
              </a:ln>
              <a:pattFill prst="pct50">
                <a:fgClr>
                  <a:schemeClr val="accent1"/>
                </a:fgClr>
                <a:bgClr>
                  <a:schemeClr val="accent1">
                    <a:lumMod val="20000"/>
                    <a:lumOff val="80000"/>
                  </a:schemeClr>
                </a:bgClr>
              </a:pattFill>
              <a:effectLst>
                <a:outerShdw dist="50800" dir="2640000" algn="bl" rotWithShape="0">
                  <a:schemeClr val="accent1"/>
                </a:outerShdw>
              </a:effectLst>
            </a:endParaRPr>
          </a:p>
        </p:txBody>
      </p:sp>
      <p:sp>
        <p:nvSpPr>
          <p:cNvPr id="15" name="角丸四角形 14"/>
          <p:cNvSpPr/>
          <p:nvPr/>
        </p:nvSpPr>
        <p:spPr>
          <a:xfrm>
            <a:off x="491319" y="6815999"/>
            <a:ext cx="9689911" cy="3552062"/>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内　容</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避難所開設受け入れ、区割り訓練</a:t>
            </a:r>
            <a:r>
              <a:rPr kumimoji="1" lang="en-US" altLang="ja-JP"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
            </a:r>
            <a:br>
              <a:rPr kumimoji="1" lang="en-US" altLang="ja-JP"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b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　　　</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　　備蓄物資確認、情報受伝達訓練</a:t>
            </a:r>
            <a:endParaRPr kumimoji="1" lang="en-US" altLang="ja-JP" sz="3600" b="1" spc="50" dirty="0" smtClean="0">
              <a:ln w="9525" cmpd="sng">
                <a:solidFill>
                  <a:schemeClr val="accent1"/>
                </a:solidFill>
                <a:prstDash val="solid"/>
              </a:ln>
              <a:solidFill>
                <a:srgbClr val="70AD47">
                  <a:tint val="1000"/>
                </a:srgbClr>
              </a:solidFill>
              <a:effectLst>
                <a:glow rad="38100">
                  <a:schemeClr val="accent1">
                    <a:alpha val="40000"/>
                  </a:schemeClr>
                </a:glow>
              </a:effectLst>
            </a:endParaRPr>
          </a:p>
          <a:p>
            <a:r>
              <a:rPr lang="ja-JP" altLang="en-US" sz="3600" b="1" spc="50" dirty="0">
                <a:ln w="9525" cmpd="sng">
                  <a:solidFill>
                    <a:schemeClr val="accent1"/>
                  </a:solidFill>
                  <a:prstDash val="solid"/>
                </a:ln>
                <a:solidFill>
                  <a:srgbClr val="70AD47">
                    <a:tint val="1000"/>
                  </a:srgbClr>
                </a:solidFill>
                <a:effectLst>
                  <a:glow rad="38100">
                    <a:schemeClr val="accent1">
                      <a:alpha val="40000"/>
                    </a:schemeClr>
                  </a:glow>
                </a:effectLst>
              </a:rPr>
              <a:t>　</a:t>
            </a:r>
            <a:r>
              <a:rPr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　　　　</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移動式炊飯器炊き出し訓練</a:t>
            </a:r>
            <a:endParaRPr lang="en-US" altLang="ja-JP" sz="3600" b="1" spc="50" dirty="0">
              <a:ln w="9525" cmpd="sng">
                <a:solidFill>
                  <a:schemeClr val="accent1"/>
                </a:solidFill>
                <a:prstDash val="solid"/>
              </a:ln>
              <a:solidFill>
                <a:srgbClr val="70AD47">
                  <a:tint val="1000"/>
                </a:srgbClr>
              </a:solidFill>
              <a:effectLst>
                <a:glow rad="38100">
                  <a:schemeClr val="accent1">
                    <a:alpha val="40000"/>
                  </a:schemeClr>
                </a:glow>
              </a:effectLst>
            </a:endParaRPr>
          </a:p>
          <a:p>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持ち物：筆記</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用具</a:t>
            </a:r>
            <a:r>
              <a:rPr lang="ja-JP" altLang="en-US" sz="3600" b="1" spc="50" dirty="0">
                <a:ln w="9525" cmpd="sng">
                  <a:solidFill>
                    <a:schemeClr val="accent1"/>
                  </a:solidFill>
                  <a:prstDash val="solid"/>
                </a:ln>
                <a:solidFill>
                  <a:srgbClr val="70AD47">
                    <a:tint val="1000"/>
                  </a:srgbClr>
                </a:solidFill>
                <a:effectLst>
                  <a:glow rad="38100">
                    <a:schemeClr val="accent1">
                      <a:alpha val="40000"/>
                    </a:schemeClr>
                  </a:glow>
                </a:effectLst>
              </a:rPr>
              <a:t>・</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上履き</a:t>
            </a:r>
            <a:r>
              <a:rPr lang="ja-JP" altLang="en-US" sz="3600" b="1" spc="50" dirty="0">
                <a:ln w="9525" cmpd="sng">
                  <a:solidFill>
                    <a:schemeClr val="accent1"/>
                  </a:solidFill>
                  <a:prstDash val="solid"/>
                </a:ln>
                <a:solidFill>
                  <a:srgbClr val="70AD47">
                    <a:tint val="1000"/>
                  </a:srgbClr>
                </a:solidFill>
                <a:effectLst>
                  <a:glow rad="38100">
                    <a:schemeClr val="accent1">
                      <a:alpha val="40000"/>
                    </a:schemeClr>
                  </a:glow>
                </a:effectLst>
              </a:rPr>
              <a:t>・</a:t>
            </a:r>
            <a:r>
              <a:rPr kumimoji="1"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軍手</a:t>
            </a:r>
            <a:endParaRPr kumimoji="1" lang="en-US" altLang="ja-JP" sz="3600" b="1" spc="50" dirty="0" smtClean="0">
              <a:ln w="9525" cmpd="sng">
                <a:solidFill>
                  <a:schemeClr val="accent1"/>
                </a:solidFill>
                <a:prstDash val="solid"/>
              </a:ln>
              <a:solidFill>
                <a:srgbClr val="70AD47">
                  <a:tint val="1000"/>
                </a:srgbClr>
              </a:solidFill>
              <a:effectLst>
                <a:glow rad="38100">
                  <a:schemeClr val="accent1">
                    <a:alpha val="40000"/>
                  </a:schemeClr>
                </a:glow>
              </a:effectLst>
            </a:endParaRPr>
          </a:p>
          <a:p>
            <a:r>
              <a:rPr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連絡事項</a:t>
            </a:r>
            <a:r>
              <a:rPr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：当日</a:t>
            </a:r>
            <a:r>
              <a:rPr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の</a:t>
            </a:r>
            <a:r>
              <a:rPr lang="ja-JP" alt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服装・集合場所など</a:t>
            </a:r>
            <a:endParaRPr kumimoji="1" lang="ja-JP" altLang="en-US" sz="36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3" name="角丸四角形 12"/>
          <p:cNvSpPr/>
          <p:nvPr/>
        </p:nvSpPr>
        <p:spPr>
          <a:xfrm>
            <a:off x="597184" y="4700696"/>
            <a:ext cx="9584046" cy="1998103"/>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日時</a:t>
            </a:r>
            <a:r>
              <a:rPr kumimoji="1"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a:t>
            </a:r>
            <a:r>
              <a:rPr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a:t>
            </a:r>
            <a:r>
              <a:rPr kumimoji="1"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月</a:t>
            </a:r>
            <a:r>
              <a:rPr lang="ja-JP" altLang="en-US" sz="4800" b="1" spc="50" dirty="0">
                <a:ln w="9525" cmpd="sng">
                  <a:solidFill>
                    <a:schemeClr val="accent1"/>
                  </a:solidFill>
                  <a:prstDash val="solid"/>
                </a:ln>
                <a:solidFill>
                  <a:srgbClr val="70AD47">
                    <a:tint val="1000"/>
                  </a:srgbClr>
                </a:solidFill>
                <a:effectLst>
                  <a:glow rad="38100">
                    <a:schemeClr val="accent1">
                      <a:alpha val="40000"/>
                    </a:schemeClr>
                  </a:glow>
                </a:effectLst>
              </a:rPr>
              <a:t>○</a:t>
            </a:r>
            <a:r>
              <a:rPr kumimoji="1"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日（○）</a:t>
            </a:r>
            <a:r>
              <a:rPr kumimoji="1"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　</a:t>
            </a:r>
            <a:r>
              <a:rPr kumimoji="1"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○時～○時</a:t>
            </a:r>
            <a:endParaRPr kumimoji="1" lang="en-US" altLang="ja-JP" sz="4800" b="1" spc="50" dirty="0" smtClean="0">
              <a:ln w="9525" cmpd="sng">
                <a:solidFill>
                  <a:schemeClr val="accent1"/>
                </a:solidFill>
                <a:prstDash val="solid"/>
              </a:ln>
              <a:solidFill>
                <a:srgbClr val="70AD47">
                  <a:tint val="1000"/>
                </a:srgbClr>
              </a:solidFill>
              <a:effectLst>
                <a:glow rad="38100">
                  <a:schemeClr val="accent1">
                    <a:alpha val="40000"/>
                  </a:schemeClr>
                </a:glow>
              </a:effectLst>
            </a:endParaRPr>
          </a:p>
          <a:p>
            <a:r>
              <a:rPr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場所</a:t>
            </a:r>
            <a:r>
              <a:rPr lang="ja-JP" alt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：○○○学校</a:t>
            </a:r>
            <a:endParaRPr kumimoji="1" lang="ja-JP" altLang="en-US" sz="48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28" name="正方形/長方形 27"/>
          <p:cNvSpPr/>
          <p:nvPr/>
        </p:nvSpPr>
        <p:spPr>
          <a:xfrm rot="20845848">
            <a:off x="-639091" y="236397"/>
            <a:ext cx="8092213" cy="1446550"/>
          </a:xfrm>
          <a:prstGeom prst="rect">
            <a:avLst/>
          </a:prstGeom>
          <a:noFill/>
        </p:spPr>
        <p:txBody>
          <a:bodyPr wrap="square" lIns="91440" tIns="45720" rIns="91440" bIns="45720">
            <a:spAutoFit/>
          </a:bodyPr>
          <a:lstStyle/>
          <a:p>
            <a:pPr algn="ctr"/>
            <a:r>
              <a:rPr lang="ja-JP" altLang="en-US"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地震</a:t>
            </a:r>
            <a:r>
              <a:rPr lang="ja-JP" altLang="en-US" sz="4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が発生！</a:t>
            </a:r>
            <a:endParaRPr lang="en-US" altLang="ja-JP" sz="4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a:p>
            <a:pPr algn="ctr"/>
            <a:r>
              <a:rPr lang="ja-JP" altLang="en-US" sz="4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その時あなたはどうする！？</a:t>
            </a:r>
            <a:endParaRPr lang="ja-JP" altLang="en-US"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8181" y="412511"/>
            <a:ext cx="2825891" cy="1929654"/>
          </a:xfrm>
          <a:prstGeom prst="rect">
            <a:avLst/>
          </a:prstGeom>
        </p:spPr>
      </p:pic>
      <p:sp>
        <p:nvSpPr>
          <p:cNvPr id="2" name="正方形/長方形 1"/>
          <p:cNvSpPr/>
          <p:nvPr/>
        </p:nvSpPr>
        <p:spPr>
          <a:xfrm>
            <a:off x="163773" y="4526279"/>
            <a:ext cx="10254387" cy="6008371"/>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19988" y="14077950"/>
            <a:ext cx="10112218" cy="965200"/>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mn-ea"/>
              </a:rPr>
              <a:t>お問い合わせ先</a:t>
            </a:r>
            <a:endParaRPr kumimoji="1" lang="en-US" altLang="ja-JP" sz="2400" dirty="0" smtClean="0">
              <a:solidFill>
                <a:schemeClr val="tx1"/>
              </a:solidFill>
              <a:latin typeface="+mn-ea"/>
            </a:endParaRPr>
          </a:p>
          <a:p>
            <a:pPr algn="ctr"/>
            <a:r>
              <a:rPr lang="ja-JP" altLang="en-US" sz="2400" dirty="0" smtClean="0">
                <a:solidFill>
                  <a:schemeClr val="tx1"/>
                </a:solidFill>
                <a:latin typeface="+mn-ea"/>
              </a:rPr>
              <a:t>○○○学校地域防災拠点</a:t>
            </a:r>
            <a:r>
              <a:rPr lang="ja-JP" altLang="en-US" sz="2400" dirty="0" smtClean="0">
                <a:solidFill>
                  <a:schemeClr val="tx1"/>
                </a:solidFill>
                <a:latin typeface="+mn-ea"/>
              </a:rPr>
              <a:t>　</a:t>
            </a:r>
            <a:r>
              <a:rPr lang="ja-JP" altLang="en-US" sz="2400" dirty="0">
                <a:solidFill>
                  <a:schemeClr val="tx1"/>
                </a:solidFill>
                <a:latin typeface="+mn-ea"/>
              </a:rPr>
              <a:t>運営委員長</a:t>
            </a:r>
            <a:r>
              <a:rPr lang="ja-JP" altLang="en-US" sz="2400" dirty="0" smtClean="0">
                <a:solidFill>
                  <a:schemeClr val="tx1"/>
                </a:solidFill>
                <a:latin typeface="+mn-ea"/>
              </a:rPr>
              <a:t>○</a:t>
            </a:r>
            <a:r>
              <a:rPr lang="ja-JP" altLang="en-US" sz="2400" dirty="0" smtClean="0">
                <a:solidFill>
                  <a:schemeClr val="tx1"/>
                </a:solidFill>
                <a:latin typeface="+mn-ea"/>
              </a:rPr>
              <a:t>○　連絡先○○○</a:t>
            </a:r>
            <a:r>
              <a:rPr lang="en-US" altLang="ja-JP" sz="2400" dirty="0" smtClean="0">
                <a:solidFill>
                  <a:schemeClr val="tx1"/>
                </a:solidFill>
                <a:latin typeface="+mn-ea"/>
              </a:rPr>
              <a:t>-</a:t>
            </a:r>
            <a:r>
              <a:rPr lang="ja-JP" altLang="en-US" sz="2400" dirty="0" smtClean="0">
                <a:solidFill>
                  <a:schemeClr val="tx1"/>
                </a:solidFill>
                <a:latin typeface="+mn-ea"/>
              </a:rPr>
              <a:t>○○○○</a:t>
            </a:r>
            <a:endParaRPr kumimoji="1" lang="ja-JP" altLang="en-US" sz="2400" dirty="0">
              <a:solidFill>
                <a:schemeClr val="tx1"/>
              </a:solidFill>
              <a:latin typeface="+mn-ea"/>
            </a:endParaRPr>
          </a:p>
        </p:txBody>
      </p:sp>
      <p:pic>
        <p:nvPicPr>
          <p:cNvPr id="1026" name="Picture 2" descr="\\Ts3400d\庶務係\06 防災\05-99 地域支援　その他・区局連携\07_防災訓練チラシ\01_作成\避難生活.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7616" y="10858500"/>
            <a:ext cx="3785573" cy="2960784"/>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205688" y="10858500"/>
            <a:ext cx="4970978" cy="295466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t>地域防災拠点は、</a:t>
            </a:r>
            <a:r>
              <a:rPr kumimoji="1" lang="ja-JP" altLang="en-US" sz="2800" u="sng" dirty="0" smtClean="0"/>
              <a:t>倒壊や火災により自宅で生活できなくなった方が避難生活を送る場所</a:t>
            </a:r>
            <a:r>
              <a:rPr kumimoji="1" lang="ja-JP" altLang="en-US" sz="2400" dirty="0" smtClean="0"/>
              <a:t>です。</a:t>
            </a:r>
            <a:endParaRPr kumimoji="1" lang="en-US" altLang="ja-JP" sz="2400" dirty="0" smtClean="0"/>
          </a:p>
          <a:p>
            <a:r>
              <a:rPr lang="ja-JP" altLang="en-US" sz="2400" dirty="0" smtClean="0"/>
              <a:t>市内１箇所でも、</a:t>
            </a:r>
            <a:r>
              <a:rPr kumimoji="1" lang="ja-JP" altLang="en-US" sz="2400" dirty="0" smtClean="0"/>
              <a:t>震度５強以上の地震を観測した場合に開設します。</a:t>
            </a:r>
            <a:endParaRPr kumimoji="1" lang="en-US" altLang="ja-JP" sz="2400" dirty="0" smtClean="0"/>
          </a:p>
        </p:txBody>
      </p:sp>
      <p:sp>
        <p:nvSpPr>
          <p:cNvPr id="20" name="角丸四角形 19"/>
          <p:cNvSpPr/>
          <p:nvPr/>
        </p:nvSpPr>
        <p:spPr>
          <a:xfrm>
            <a:off x="8529388" y="11145579"/>
            <a:ext cx="2026393" cy="2324602"/>
          </a:xfrm>
          <a:prstGeom prst="roundRect">
            <a:avLst/>
          </a:prstGeom>
          <a:solidFill>
            <a:schemeClr val="accent5">
              <a:lumMod val="40000"/>
              <a:lumOff val="60000"/>
            </a:schemeClr>
          </a:solidFill>
          <a:ln>
            <a:noFill/>
          </a:ln>
          <a:effectLst>
            <a:softEdge rad="63500"/>
          </a:effectLst>
        </p:spPr>
        <p:style>
          <a:lnRef idx="1">
            <a:schemeClr val="accent6"/>
          </a:lnRef>
          <a:fillRef idx="2">
            <a:schemeClr val="accent6"/>
          </a:fillRef>
          <a:effectRef idx="1">
            <a:schemeClr val="accent6"/>
          </a:effectRef>
          <a:fontRef idx="minor">
            <a:schemeClr val="dk1"/>
          </a:fontRef>
        </p:style>
        <p:txBody>
          <a:bodyPr rtlCol="0" anchor="ctr"/>
          <a:lstStyle/>
          <a:p>
            <a:r>
              <a:rPr lang="ja-JP" altLang="en-US" sz="2400" b="1" dirty="0">
                <a:ln w="6600">
                  <a:solidFill>
                    <a:schemeClr val="accent2"/>
                  </a:solidFill>
                  <a:prstDash val="solid"/>
                </a:ln>
                <a:solidFill>
                  <a:srgbClr val="FF0000"/>
                </a:solidFill>
                <a:effectLst>
                  <a:outerShdw dist="38100" dir="2700000" algn="tl" rotWithShape="0">
                    <a:schemeClr val="accent2"/>
                  </a:outerShdw>
                </a:effectLst>
              </a:rPr>
              <a:t>拠点で</a:t>
            </a:r>
            <a:r>
              <a:rPr lang="ja-JP" altLang="en-US" sz="2400" b="1" dirty="0" smtClean="0">
                <a:ln w="6600">
                  <a:solidFill>
                    <a:schemeClr val="accent2"/>
                  </a:solidFill>
                  <a:prstDash val="solid"/>
                </a:ln>
                <a:solidFill>
                  <a:srgbClr val="FF0000"/>
                </a:solidFill>
                <a:effectLst>
                  <a:outerShdw dist="38100" dir="2700000" algn="tl" rotWithShape="0">
                    <a:schemeClr val="accent2"/>
                  </a:outerShdw>
                </a:effectLst>
              </a:rPr>
              <a:t>の生活は避難者全員の協力が大切です。</a:t>
            </a:r>
            <a:endParaRPr lang="en-US" altLang="ja-JP" sz="2400" b="1" dirty="0" smtClean="0">
              <a:ln w="6600">
                <a:solidFill>
                  <a:schemeClr val="accent2"/>
                </a:solidFill>
                <a:prstDash val="solid"/>
              </a:ln>
              <a:solidFill>
                <a:srgbClr val="FF0000"/>
              </a:solidFill>
              <a:effectLst>
                <a:outerShdw dist="38100" dir="2700000" algn="tl" rotWithShape="0">
                  <a:schemeClr val="accent2"/>
                </a:outerShdw>
              </a:effectLst>
            </a:endParaRPr>
          </a:p>
        </p:txBody>
      </p:sp>
    </p:spTree>
    <p:extLst>
      <p:ext uri="{BB962C8B-B14F-4D97-AF65-F5344CB8AC3E}">
        <p14:creationId xmlns:p14="http://schemas.microsoft.com/office/powerpoint/2010/main" val="3690047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368</TotalTime>
  <Words>87</Words>
  <Application>Microsoft Office PowerPoint</Application>
  <PresentationFormat>ユーザー設定</PresentationFormat>
  <Paragraphs>15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 あかり</dc:creator>
  <cp:lastModifiedBy>深沢 俊一</cp:lastModifiedBy>
  <cp:revision>31</cp:revision>
  <cp:lastPrinted>2018-06-05T02:49:02Z</cp:lastPrinted>
  <dcterms:created xsi:type="dcterms:W3CDTF">2018-06-01T04:35:36Z</dcterms:created>
  <dcterms:modified xsi:type="dcterms:W3CDTF">2018-06-07T02:35:20Z</dcterms:modified>
</cp:coreProperties>
</file>