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sldIdLst>
    <p:sldId id="267" r:id="rId2"/>
    <p:sldId id="257" r:id="rId3"/>
    <p:sldId id="258" r:id="rId4"/>
    <p:sldId id="263" r:id="rId5"/>
    <p:sldId id="264" r:id="rId6"/>
    <p:sldId id="265" r:id="rId7"/>
    <p:sldId id="266" r:id="rId8"/>
    <p:sldId id="272" r:id="rId9"/>
    <p:sldId id="271" r:id="rId10"/>
  </p:sldIdLst>
  <p:sldSz cx="12192000" cy="6858000"/>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FD3"/>
    <a:srgbClr val="FFF6DD"/>
    <a:srgbClr val="0B2745"/>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434" autoAdjust="0"/>
  </p:normalViewPr>
  <p:slideViewPr>
    <p:cSldViewPr snapToGrid="0">
      <p:cViewPr varScale="1">
        <p:scale>
          <a:sx n="63" d="100"/>
          <a:sy n="63" d="100"/>
        </p:scale>
        <p:origin x="10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vl1pPr>
          </a:lstStyle>
          <a:p>
            <a:endParaRPr kumimoji="1" lang="ja-JP" altLang="en-US"/>
          </a:p>
        </p:txBody>
      </p:sp>
      <p:sp>
        <p:nvSpPr>
          <p:cNvPr id="3" name="日付プレースホルダー 2"/>
          <p:cNvSpPr>
            <a:spLocks noGrp="1"/>
          </p:cNvSpPr>
          <p:nvPr>
            <p:ph type="dt" idx="1"/>
          </p:nvPr>
        </p:nvSpPr>
        <p:spPr>
          <a:xfrm>
            <a:off x="3984426" y="0"/>
            <a:ext cx="3048159" cy="510003"/>
          </a:xfrm>
          <a:prstGeom prst="rect">
            <a:avLst/>
          </a:prstGeom>
        </p:spPr>
        <p:txBody>
          <a:bodyPr vert="horz" lIns="98280" tIns="49140" rIns="98280" bIns="49140" rtlCol="0"/>
          <a:lstStyle>
            <a:lvl1pPr algn="r">
              <a:defRPr sz="1300"/>
            </a:lvl1pPr>
          </a:lstStyle>
          <a:p>
            <a:fld id="{2989241D-1F14-4B7A-A0E8-6009E51839B3}" type="datetimeFigureOut">
              <a:rPr kumimoji="1" lang="ja-JP" altLang="en-US" smtClean="0"/>
              <a:t>2024/8/14</a:t>
            </a:fld>
            <a:endParaRPr kumimoji="1" lang="ja-JP" altLang="en-US"/>
          </a:p>
        </p:txBody>
      </p:sp>
      <p:sp>
        <p:nvSpPr>
          <p:cNvPr id="4" name="スライド イメージ プレースホルダー 3"/>
          <p:cNvSpPr>
            <a:spLocks noGrp="1" noRot="1" noChangeAspect="1"/>
          </p:cNvSpPr>
          <p:nvPr>
            <p:ph type="sldImg" idx="2"/>
          </p:nvPr>
        </p:nvSpPr>
        <p:spPr>
          <a:xfrm>
            <a:off x="468313" y="1270000"/>
            <a:ext cx="6097587" cy="3430588"/>
          </a:xfrm>
          <a:prstGeom prst="rect">
            <a:avLst/>
          </a:prstGeom>
          <a:noFill/>
          <a:ln w="12700">
            <a:solidFill>
              <a:prstClr val="black"/>
            </a:solidFill>
          </a:ln>
        </p:spPr>
        <p:txBody>
          <a:bodyPr vert="horz" lIns="98280" tIns="49140" rIns="98280" bIns="49140" rtlCol="0" anchor="ctr"/>
          <a:lstStyle/>
          <a:p>
            <a:endParaRPr lang="ja-JP" altLang="en-US"/>
          </a:p>
        </p:txBody>
      </p:sp>
      <p:sp>
        <p:nvSpPr>
          <p:cNvPr id="5" name="ノート プレースホルダー 4"/>
          <p:cNvSpPr>
            <a:spLocks noGrp="1"/>
          </p:cNvSpPr>
          <p:nvPr>
            <p:ph type="body" sz="quarter" idx="3"/>
          </p:nvPr>
        </p:nvSpPr>
        <p:spPr>
          <a:xfrm>
            <a:off x="703422" y="4891792"/>
            <a:ext cx="5627370" cy="4002375"/>
          </a:xfrm>
          <a:prstGeom prst="rect">
            <a:avLst/>
          </a:prstGeom>
        </p:spPr>
        <p:txBody>
          <a:bodyPr vert="horz" lIns="98280" tIns="49140" rIns="98280" bIns="491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654761"/>
            <a:ext cx="3048159" cy="510002"/>
          </a:xfrm>
          <a:prstGeom prst="rect">
            <a:avLst/>
          </a:prstGeom>
        </p:spPr>
        <p:txBody>
          <a:bodyPr vert="horz" lIns="98280" tIns="49140" rIns="98280" bIns="4914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84426" y="9654761"/>
            <a:ext cx="3048159" cy="510002"/>
          </a:xfrm>
          <a:prstGeom prst="rect">
            <a:avLst/>
          </a:prstGeom>
        </p:spPr>
        <p:txBody>
          <a:bodyPr vert="horz" lIns="98280" tIns="49140" rIns="98280" bIns="49140" rtlCol="0" anchor="b"/>
          <a:lstStyle>
            <a:lvl1pPr algn="r">
              <a:defRPr sz="1300"/>
            </a:lvl1pPr>
          </a:lstStyle>
          <a:p>
            <a:fld id="{D20489B6-9FA7-41C1-B61E-0AD5A2F2780B}" type="slidenum">
              <a:rPr kumimoji="1" lang="ja-JP" altLang="en-US" smtClean="0"/>
              <a:t>‹#›</a:t>
            </a:fld>
            <a:endParaRPr kumimoji="1" lang="ja-JP" altLang="en-US"/>
          </a:p>
        </p:txBody>
      </p:sp>
    </p:spTree>
    <p:extLst>
      <p:ext uri="{BB962C8B-B14F-4D97-AF65-F5344CB8AC3E}">
        <p14:creationId xmlns:p14="http://schemas.microsoft.com/office/powerpoint/2010/main" val="675120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こちらでは、昨年度までの感染症対応を経て、福祉保健課健康づくり係が把握した「各施設で共通して抱える感染対策の課題」と、「それらに対する区内施設の工夫」を紹介します。</a:t>
            </a:r>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1</a:t>
            </a:fld>
            <a:endParaRPr kumimoji="1" lang="ja-JP" altLang="en-US"/>
          </a:p>
        </p:txBody>
      </p:sp>
    </p:spTree>
    <p:extLst>
      <p:ext uri="{BB962C8B-B14F-4D97-AF65-F5344CB8AC3E}">
        <p14:creationId xmlns:p14="http://schemas.microsoft.com/office/powerpoint/2010/main" val="1470065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今回は、吐物処理編、感染防護具（</a:t>
            </a:r>
            <a:r>
              <a:rPr kumimoji="1" lang="en-US" altLang="ja-JP" dirty="0"/>
              <a:t>PPE</a:t>
            </a:r>
            <a:r>
              <a:rPr kumimoji="1" lang="ja-JP" altLang="en-US" dirty="0"/>
              <a:t>）編、トイレ・オムツ対応編、保護者対応編、施設内研修編の５つのパートに分かれて説明します。</a:t>
            </a:r>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2</a:t>
            </a:fld>
            <a:endParaRPr kumimoji="1" lang="ja-JP" altLang="en-US"/>
          </a:p>
        </p:txBody>
      </p:sp>
    </p:spTree>
    <p:extLst>
      <p:ext uri="{BB962C8B-B14F-4D97-AF65-F5344CB8AC3E}">
        <p14:creationId xmlns:p14="http://schemas.microsoft.com/office/powerpoint/2010/main" val="1093395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まずは吐物処理編です。</a:t>
            </a:r>
            <a:endParaRPr kumimoji="1" lang="en-US" altLang="ja-JP" dirty="0"/>
          </a:p>
          <a:p>
            <a:r>
              <a:rPr kumimoji="1" lang="ja-JP" altLang="en-US" dirty="0"/>
              <a:t>吐物処理に関して、施設が最も課題に感じていることは、消毒薬の種類や清掃範囲に関する課題でした。</a:t>
            </a:r>
            <a:endParaRPr kumimoji="1" lang="en-US" altLang="ja-JP" dirty="0"/>
          </a:p>
          <a:p>
            <a:r>
              <a:rPr kumimoji="1" lang="ja-JP" altLang="en-US" dirty="0"/>
              <a:t>・感染性胃腸炎の原因で最も多いノロウイルスは、次亜塩素酸ナトリウムによる消毒が有効ですが、アルコールや次亜塩素酸水で消毒をしていることがあります。</a:t>
            </a:r>
            <a:endParaRPr kumimoji="1" lang="en-US" altLang="ja-JP" dirty="0"/>
          </a:p>
          <a:p>
            <a:r>
              <a:rPr kumimoji="1" lang="ja-JP" altLang="en-US" dirty="0"/>
              <a:t>　ノロウイルスは、アルコールが効きづらいため、次亜塩素酸ナトリウム水溶液を使用した消毒をお願いしています。</a:t>
            </a:r>
            <a:endParaRPr kumimoji="1" lang="en-US" altLang="ja-JP" dirty="0"/>
          </a:p>
          <a:p>
            <a:r>
              <a:rPr kumimoji="1" lang="ja-JP" altLang="en-US" dirty="0"/>
              <a:t>　なお、消毒薬の濃度は嘔吐物や排泄物が直接ついた衣類などには</a:t>
            </a:r>
            <a:r>
              <a:rPr kumimoji="1" lang="en-US" altLang="ja-JP" dirty="0"/>
              <a:t>0.1</a:t>
            </a:r>
            <a:r>
              <a:rPr kumimoji="1" lang="ja-JP" altLang="en-US" dirty="0"/>
              <a:t>％、調理器具や床、トイレのドアノブや便座などには</a:t>
            </a:r>
            <a:r>
              <a:rPr kumimoji="1" lang="en-US" altLang="ja-JP" dirty="0"/>
              <a:t>0.02</a:t>
            </a:r>
            <a:r>
              <a:rPr kumimoji="1" lang="ja-JP" altLang="en-US" dirty="0"/>
              <a:t>％の濃度で消毒してください。</a:t>
            </a:r>
            <a:endParaRPr kumimoji="1" lang="en-US" altLang="ja-JP" dirty="0"/>
          </a:p>
          <a:p>
            <a:r>
              <a:rPr kumimoji="1" lang="ja-JP" altLang="en-US" dirty="0"/>
              <a:t>・次亜塩素酸ナトリウムを希釈したものは時間が経つと効果が落ちるため、作り置きはせず、</a:t>
            </a:r>
            <a:r>
              <a:rPr kumimoji="1" lang="en-US" altLang="ja-JP" dirty="0"/>
              <a:t>1</a:t>
            </a:r>
            <a:r>
              <a:rPr kumimoji="1" lang="ja-JP" altLang="en-US" dirty="0"/>
              <a:t>日で使い切りましょう。</a:t>
            </a:r>
            <a:endParaRPr kumimoji="1" lang="en-US" altLang="ja-JP" dirty="0"/>
          </a:p>
          <a:p>
            <a:r>
              <a:rPr kumimoji="1" lang="ja-JP" altLang="en-US" dirty="0"/>
              <a:t>　また、光や熱で分解されてしまうことを防止するために、冷暗所で保管するようお願いします。</a:t>
            </a:r>
            <a:endParaRPr kumimoji="1" lang="en-US" altLang="ja-JP" dirty="0"/>
          </a:p>
          <a:p>
            <a:r>
              <a:rPr kumimoji="1" lang="ja-JP" altLang="en-US" dirty="0"/>
              <a:t>・嘔吐が発生した際の消毒範囲が狭く、十分に消毒できていないため、感染拡大してしまっていることがあります。</a:t>
            </a:r>
            <a:endParaRPr kumimoji="1" lang="en-US" altLang="ja-JP" dirty="0"/>
          </a:p>
          <a:p>
            <a:r>
              <a:rPr kumimoji="1" lang="ja-JP" altLang="en-US" dirty="0"/>
              <a:t>　消毒範囲は</a:t>
            </a:r>
            <a:r>
              <a:rPr kumimoji="1" lang="en-US" altLang="ja-JP" dirty="0"/>
              <a:t>2-3m</a:t>
            </a:r>
            <a:r>
              <a:rPr kumimoji="1" lang="ja-JP" altLang="en-US" dirty="0"/>
              <a:t>以上を目安に行っていただくようお願いします。</a:t>
            </a:r>
            <a:endParaRPr kumimoji="1" lang="en-US" altLang="ja-JP" dirty="0"/>
          </a:p>
          <a:p>
            <a:r>
              <a:rPr kumimoji="1" lang="ja-JP" altLang="en-US" dirty="0"/>
              <a:t>・消毒の際に、消毒薬をスプレーで散布している場合があります。</a:t>
            </a:r>
            <a:endParaRPr kumimoji="1" lang="en-US" altLang="ja-JP" dirty="0"/>
          </a:p>
          <a:p>
            <a:r>
              <a:rPr kumimoji="1" lang="ja-JP" altLang="en-US" dirty="0"/>
              <a:t>　消毒薬をスプレーで散布するとウイルスが空気中に舞い上がってしまうため注意が必要です。消毒は消毒薬を浸した新聞紙などを敷くようお願いします。</a:t>
            </a:r>
            <a:endParaRPr kumimoji="1" lang="en-US" altLang="ja-JP" dirty="0"/>
          </a:p>
          <a:p>
            <a:r>
              <a:rPr kumimoji="1" lang="ja-JP" altLang="en-US" dirty="0"/>
              <a:t>・嘔吐処理に関して処理方法を知っているスタッフと知らないスタッフがおり、統一した対応ができないこともあるかもしれません。</a:t>
            </a:r>
            <a:endParaRPr kumimoji="1" lang="en-US" altLang="ja-JP" dirty="0"/>
          </a:p>
          <a:p>
            <a:endParaRPr kumimoji="1" lang="en-US" altLang="ja-JP" dirty="0"/>
          </a:p>
          <a:p>
            <a:r>
              <a:rPr kumimoji="1" lang="ja-JP" altLang="en-US" dirty="0"/>
              <a:t>これらのような課題に関して、区内各施設では以下のような取り組みを行っているようです。</a:t>
            </a:r>
            <a:endParaRPr kumimoji="1" lang="en-US" altLang="ja-JP" dirty="0"/>
          </a:p>
          <a:p>
            <a:r>
              <a:rPr kumimoji="1" lang="ja-JP" altLang="en-US" dirty="0"/>
              <a:t>・嘔吐が発生した際に迅速に対応できるよう、予め吐物処理セットを用意しておく。</a:t>
            </a:r>
            <a:endParaRPr kumimoji="1" lang="en-US" altLang="ja-JP" dirty="0"/>
          </a:p>
          <a:p>
            <a:r>
              <a:rPr kumimoji="1" lang="ja-JP" altLang="en-US" dirty="0"/>
              <a:t>　また、そのセットにあるバケツには次亜塩素酸ナトリウム水溶液や水を入れる量をマーカーで引き、迅速に消毒薬を作ることができるよう工夫をしている。</a:t>
            </a:r>
            <a:endParaRPr kumimoji="1" lang="en-US" altLang="ja-JP" dirty="0"/>
          </a:p>
          <a:p>
            <a:r>
              <a:rPr kumimoji="1" lang="ja-JP" altLang="en-US" dirty="0"/>
              <a:t>・初めて吐物処理を対応する方でも、必要な対応・手順が分かるように、吐物処理セットに写真付きのマニュアルを入れている。</a:t>
            </a:r>
            <a:endParaRPr kumimoji="1" lang="en-US" altLang="ja-JP" dirty="0"/>
          </a:p>
          <a:p>
            <a:r>
              <a:rPr kumimoji="1" lang="ja-JP" altLang="en-US" dirty="0"/>
              <a:t>・吐物処理に関する研修を</a:t>
            </a:r>
            <a:r>
              <a:rPr kumimoji="1" lang="en-US" altLang="ja-JP" dirty="0"/>
              <a:t>1</a:t>
            </a:r>
            <a:r>
              <a:rPr kumimoji="1" lang="ja-JP" altLang="en-US" dirty="0"/>
              <a:t>年に</a:t>
            </a:r>
            <a:r>
              <a:rPr kumimoji="1" lang="en-US" altLang="ja-JP" dirty="0"/>
              <a:t>1</a:t>
            </a:r>
            <a:r>
              <a:rPr kumimoji="1" lang="ja-JP" altLang="en-US" dirty="0"/>
              <a:t>回、全職員へ実施している。</a:t>
            </a:r>
            <a:endParaRPr kumimoji="1" lang="en-US" altLang="ja-JP" dirty="0"/>
          </a:p>
          <a:p>
            <a:endParaRPr kumimoji="1" lang="en-US" altLang="ja-JP" dirty="0"/>
          </a:p>
          <a:p>
            <a:r>
              <a:rPr kumimoji="1" lang="ja-JP" altLang="en-US" dirty="0"/>
              <a:t>正しい吐物処理の方法については、本講話の最後に横浜市の資料や動画を掲載しておりますので、研修の際やマニュアル作成時にお役立てください。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3</a:t>
            </a:fld>
            <a:endParaRPr kumimoji="1" lang="ja-JP" altLang="en-US"/>
          </a:p>
        </p:txBody>
      </p:sp>
    </p:spTree>
    <p:extLst>
      <p:ext uri="{BB962C8B-B14F-4D97-AF65-F5344CB8AC3E}">
        <p14:creationId xmlns:p14="http://schemas.microsoft.com/office/powerpoint/2010/main" val="3869291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次に感染防護具（</a:t>
            </a:r>
            <a:r>
              <a:rPr lang="en-US" altLang="ja-JP" dirty="0"/>
              <a:t>PPE</a:t>
            </a:r>
            <a:r>
              <a:rPr lang="ja-JP" altLang="en-US" dirty="0"/>
              <a:t>）編です。</a:t>
            </a:r>
            <a:endParaRPr lang="en-US" altLang="ja-JP" dirty="0"/>
          </a:p>
          <a:p>
            <a:r>
              <a:rPr lang="ja-JP" altLang="en-US" dirty="0"/>
              <a:t>感染防護具は、適切な物品と正しい手技で扱うことが重要です。</a:t>
            </a:r>
            <a:endParaRPr lang="en-US" altLang="ja-JP" dirty="0"/>
          </a:p>
          <a:p>
            <a:r>
              <a:rPr lang="ja-JP" altLang="en-US" dirty="0"/>
              <a:t>感染防護具を適切に使用できないと、感染者の対応にあたった保育者や、その保育者を介して感染していない園児へ感染させてしまうことに繋がります。</a:t>
            </a:r>
            <a:endParaRPr lang="en-US" altLang="ja-JP" dirty="0"/>
          </a:p>
          <a:p>
            <a:r>
              <a:rPr lang="ja-JP" altLang="en-US" dirty="0"/>
              <a:t>感染防護具に関してよくある課題は以下の通りです。</a:t>
            </a:r>
            <a:endParaRPr lang="en-US" altLang="ja-JP" dirty="0"/>
          </a:p>
          <a:p>
            <a:r>
              <a:rPr lang="ja-JP" altLang="en-US" dirty="0"/>
              <a:t>・吐物処理対応やオムツ交換の際に、保育エプロンのまま実施してしまう。他にも、保育エプロンは脱ぐが、使い捨てのエプロン等を着用せずに対応してしまう。</a:t>
            </a:r>
            <a:endParaRPr lang="en-US" altLang="ja-JP" dirty="0"/>
          </a:p>
          <a:p>
            <a:r>
              <a:rPr lang="ja-JP" altLang="en-US" dirty="0"/>
              <a:t>　嘔吐物や便などは患者の症状の有無にかかわらず、ウイルスや菌などが潜んでいることを前提に使い捨てのエプロンや手袋を着用して対応するようお願いします。</a:t>
            </a:r>
            <a:endParaRPr lang="en-US" altLang="ja-JP" dirty="0"/>
          </a:p>
          <a:p>
            <a:r>
              <a:rPr lang="ja-JP" altLang="en-US" dirty="0"/>
              <a:t>・手袋やエプロンを</a:t>
            </a:r>
            <a:r>
              <a:rPr lang="en-US" altLang="ja-JP" dirty="0"/>
              <a:t>1</a:t>
            </a:r>
            <a:r>
              <a:rPr lang="ja-JP" altLang="en-US" dirty="0"/>
              <a:t>ケアごとに交換せず使いまわしてしまう。</a:t>
            </a:r>
            <a:endParaRPr lang="en-US" altLang="ja-JP" dirty="0"/>
          </a:p>
          <a:p>
            <a:r>
              <a:rPr lang="ja-JP" altLang="en-US" dirty="0"/>
              <a:t>　使用した手袋やエプロンの表面には菌やウイルスがついています。</a:t>
            </a:r>
            <a:endParaRPr lang="en-US" altLang="ja-JP" dirty="0"/>
          </a:p>
          <a:p>
            <a:r>
              <a:rPr lang="ja-JP" altLang="en-US" dirty="0"/>
              <a:t>　そのまま他の人に使いまわしてしまうと、菌やウイルスを他の人に移してしまう可能性があるので、使いまわしはせずに</a:t>
            </a:r>
            <a:r>
              <a:rPr lang="en-US" altLang="ja-JP" dirty="0"/>
              <a:t>1</a:t>
            </a:r>
            <a:r>
              <a:rPr lang="ja-JP" altLang="en-US" dirty="0"/>
              <a:t>ケアごとに交換するにしてください。</a:t>
            </a:r>
            <a:endParaRPr lang="en-US" altLang="ja-JP" dirty="0"/>
          </a:p>
          <a:p>
            <a:r>
              <a:rPr lang="ja-JP" altLang="en-US" dirty="0"/>
              <a:t>・適切な順番、方法で</a:t>
            </a:r>
            <a:r>
              <a:rPr lang="en-US" altLang="ja-JP" dirty="0"/>
              <a:t>PPE</a:t>
            </a:r>
            <a:r>
              <a:rPr lang="ja-JP" altLang="en-US" dirty="0"/>
              <a:t>を着脱できていない。</a:t>
            </a:r>
            <a:endParaRPr lang="en-US" altLang="ja-JP" dirty="0"/>
          </a:p>
          <a:p>
            <a:r>
              <a:rPr lang="ja-JP" altLang="en-US" dirty="0"/>
              <a:t>　</a:t>
            </a:r>
            <a:r>
              <a:rPr lang="en-US" altLang="ja-JP" dirty="0"/>
              <a:t>PPE</a:t>
            </a:r>
            <a:r>
              <a:rPr lang="ja-JP" altLang="en-US" dirty="0"/>
              <a:t>には、着用者の安全を守るために、着脱の順番や方法があるのをご存じですか？</a:t>
            </a:r>
            <a:endParaRPr lang="en-US" altLang="ja-JP" dirty="0"/>
          </a:p>
          <a:p>
            <a:r>
              <a:rPr lang="ja-JP" altLang="en-US" dirty="0"/>
              <a:t>　適切な物品を選択できていても、誤った手技で着脱すると衣服や手指にウイルスや菌がついてしまいます。</a:t>
            </a:r>
            <a:endParaRPr lang="en-US" altLang="ja-JP" dirty="0"/>
          </a:p>
          <a:p>
            <a:r>
              <a:rPr lang="ja-JP" altLang="en-US" dirty="0"/>
              <a:t>　どこが汚染されているかを考え、汚染した面が衣服や肌に触れないよう留意して脱衣しましょう。</a:t>
            </a:r>
            <a:endParaRPr lang="en-US" altLang="ja-JP" dirty="0"/>
          </a:p>
          <a:p>
            <a:r>
              <a:rPr lang="ja-JP" altLang="en-US" dirty="0"/>
              <a:t>・</a:t>
            </a:r>
            <a:r>
              <a:rPr lang="en-US" altLang="ja-JP" dirty="0"/>
              <a:t>PPE</a:t>
            </a:r>
            <a:r>
              <a:rPr lang="ja-JP" altLang="en-US" dirty="0"/>
              <a:t>を脱衣した後に、手洗いや消毒を省略したり簡単に済ませてしまうことがあります。</a:t>
            </a:r>
            <a:endParaRPr lang="en-US" altLang="ja-JP" dirty="0"/>
          </a:p>
          <a:p>
            <a:r>
              <a:rPr lang="ja-JP" altLang="en-US" dirty="0"/>
              <a:t>　手袋を使用していても、手袋に微細な穴が開いてしまっていたり、脱衣のタイミングで手指が汚染されてしまうことがあります。</a:t>
            </a:r>
            <a:endParaRPr lang="en-US" altLang="ja-JP" dirty="0"/>
          </a:p>
          <a:p>
            <a:r>
              <a:rPr lang="ja-JP" altLang="en-US" dirty="0"/>
              <a:t>　</a:t>
            </a:r>
            <a:r>
              <a:rPr lang="en-US" altLang="ja-JP" dirty="0"/>
              <a:t>PPE</a:t>
            </a:r>
            <a:r>
              <a:rPr lang="ja-JP" altLang="en-US" dirty="0"/>
              <a:t>の脱衣後は必ず石鹸を使った手洗い・消毒を行いましょう。</a:t>
            </a:r>
            <a:endParaRPr lang="en-US" altLang="ja-JP" dirty="0"/>
          </a:p>
          <a:p>
            <a:endParaRPr lang="en-US" altLang="ja-JP" dirty="0"/>
          </a:p>
          <a:p>
            <a:pPr defTabSz="982797">
              <a:defRPr/>
            </a:pPr>
            <a:r>
              <a:rPr kumimoji="1" lang="ja-JP" altLang="en-US" dirty="0"/>
              <a:t>これらのような課題に関して、区内各施設では以下のような取り組みを行っているようです。</a:t>
            </a:r>
            <a:endParaRPr kumimoji="1" lang="en-US" altLang="ja-JP" dirty="0"/>
          </a:p>
          <a:p>
            <a:r>
              <a:rPr lang="ja-JP" altLang="en-US" dirty="0"/>
              <a:t>・施設内研修で</a:t>
            </a:r>
            <a:r>
              <a:rPr lang="en-US" altLang="ja-JP" dirty="0"/>
              <a:t>PPE</a:t>
            </a:r>
            <a:r>
              <a:rPr lang="ja-JP" altLang="en-US" dirty="0"/>
              <a:t>の着脱手順や注意点について確認している。</a:t>
            </a:r>
            <a:endParaRPr lang="en-US" altLang="ja-JP" dirty="0"/>
          </a:p>
          <a:p>
            <a:r>
              <a:rPr lang="ja-JP" altLang="en-US" dirty="0"/>
              <a:t>・正しい手洗いについて、手洗いチェッカーで確認しながら学ぶ。</a:t>
            </a:r>
            <a:endParaRPr lang="en-US" altLang="ja-JP" dirty="0"/>
          </a:p>
          <a:p>
            <a:r>
              <a:rPr lang="ja-JP" altLang="en-US" dirty="0"/>
              <a:t>　手洗いチェッカーとは、専用ローションを手についた汚れに見立てて塗り、手洗い後にブルーライトに照らすと洗い残しが光り、適切な手洗いができているか確認できるものです。</a:t>
            </a:r>
            <a:endParaRPr lang="en-US" altLang="ja-JP" dirty="0"/>
          </a:p>
          <a:p>
            <a:r>
              <a:rPr lang="ja-JP" altLang="en-US" dirty="0"/>
              <a:t>　区役所でも貸し出しを行っているので、貸し出しを希望される場合には福祉保健課健康づくり係までご連絡ください。</a:t>
            </a:r>
            <a:endParaRPr lang="en-US" altLang="ja-JP" dirty="0"/>
          </a:p>
          <a:p>
            <a:r>
              <a:rPr lang="ja-JP" altLang="en-US" dirty="0"/>
              <a:t>・手洗いができない場合は手指を消毒する。</a:t>
            </a:r>
            <a:endParaRPr lang="en-US" altLang="ja-JP" dirty="0"/>
          </a:p>
          <a:p>
            <a:endParaRPr lang="en-US" altLang="ja-JP" dirty="0"/>
          </a:p>
          <a:p>
            <a:pPr defTabSz="982797">
              <a:defRPr/>
            </a:pPr>
            <a:r>
              <a:rPr lang="ja-JP" altLang="en-US" dirty="0"/>
              <a:t>正しい手洗いについては、</a:t>
            </a:r>
            <a:r>
              <a:rPr kumimoji="1" lang="ja-JP" altLang="en-US" dirty="0"/>
              <a:t>本講話の最後に横浜市の動画を掲載しておりますので、研修の際やマニュアル作成時にお役立てください。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4</a:t>
            </a:fld>
            <a:endParaRPr kumimoji="1" lang="ja-JP" altLang="en-US"/>
          </a:p>
        </p:txBody>
      </p:sp>
    </p:spTree>
    <p:extLst>
      <p:ext uri="{BB962C8B-B14F-4D97-AF65-F5344CB8AC3E}">
        <p14:creationId xmlns:p14="http://schemas.microsoft.com/office/powerpoint/2010/main" val="386829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トイレ・オムツ編では、園児の年齢によって課題や工夫が異なります。</a:t>
            </a:r>
            <a:endParaRPr kumimoji="1" lang="en-US" altLang="ja-JP" dirty="0"/>
          </a:p>
          <a:p>
            <a:r>
              <a:rPr kumimoji="1" lang="ja-JP" altLang="en-US" dirty="0"/>
              <a:t>まずはオムツ交換についてです。</a:t>
            </a:r>
            <a:endParaRPr kumimoji="1" lang="en-US" altLang="ja-JP" dirty="0"/>
          </a:p>
          <a:p>
            <a:r>
              <a:rPr kumimoji="1" lang="ja-JP" altLang="en-US" dirty="0"/>
              <a:t>オムツ交換を行う際の課題は次のようなものがあります。</a:t>
            </a:r>
            <a:endParaRPr kumimoji="1" lang="en-US" altLang="ja-JP" dirty="0"/>
          </a:p>
          <a:p>
            <a:r>
              <a:rPr kumimoji="1" lang="ja-JP" altLang="en-US" dirty="0"/>
              <a:t>・オムツ交換を他者へ感染させる恐れのある場所（保育室内等）で行っている。</a:t>
            </a:r>
            <a:endParaRPr kumimoji="1" lang="en-US" altLang="ja-JP" dirty="0"/>
          </a:p>
          <a:p>
            <a:r>
              <a:rPr kumimoji="1" lang="ja-JP" altLang="en-US" dirty="0"/>
              <a:t>・オムツ交換用のマットを毎回消毒していない。</a:t>
            </a:r>
            <a:endParaRPr kumimoji="1" lang="en-US" altLang="ja-JP" dirty="0"/>
          </a:p>
          <a:p>
            <a:endParaRPr kumimoji="1" lang="en-US" altLang="ja-JP" dirty="0"/>
          </a:p>
          <a:p>
            <a:r>
              <a:rPr kumimoji="1" lang="ja-JP" altLang="en-US" dirty="0"/>
              <a:t>このような課題については、オムツ交換を行う際には、使い捨てのシーツを敷いたり、マットの保管場所に消毒用のグッズ（次亜塩素酸ナトリウム水溶液</a:t>
            </a:r>
            <a:r>
              <a:rPr kumimoji="1" lang="en-US" altLang="ja-JP" dirty="0"/>
              <a:t>0.02</a:t>
            </a:r>
            <a:r>
              <a:rPr kumimoji="1" lang="ja-JP" altLang="en-US" dirty="0"/>
              <a:t>％）を置いておくことでマットが汚れにくく、消毒しやすい環境にしておくなどの工夫を行っている施設が多いです。</a:t>
            </a:r>
            <a:endParaRPr kumimoji="1" lang="en-US" altLang="ja-JP" dirty="0"/>
          </a:p>
          <a:p>
            <a:r>
              <a:rPr kumimoji="1" lang="ja-JP" altLang="en-US" dirty="0"/>
              <a:t>また、おむつ交換をする場所は、「手洗い場があり食事をする場所等と交差しない一定の場所」で実施するよう、保育所における感染症ガイドラインに記載されて</a:t>
            </a:r>
            <a:r>
              <a:rPr kumimoji="1" lang="ja-JP" altLang="en-US"/>
              <a:t>います。</a:t>
            </a:r>
            <a:endParaRPr kumimoji="1" lang="en-US" altLang="ja-JP"/>
          </a:p>
          <a:p>
            <a:endParaRPr kumimoji="1" lang="en-US" altLang="ja-JP" dirty="0"/>
          </a:p>
          <a:p>
            <a:r>
              <a:rPr kumimoji="1" lang="ja-JP" altLang="en-US" dirty="0"/>
              <a:t>次に、トイレ対応の課題では、</a:t>
            </a:r>
            <a:endParaRPr kumimoji="1" lang="en-US" altLang="ja-JP" dirty="0"/>
          </a:p>
          <a:p>
            <a:r>
              <a:rPr kumimoji="1" lang="ja-JP" altLang="en-US" dirty="0"/>
              <a:t>・園児が素足でトイレに出入りしてしまう</a:t>
            </a:r>
            <a:endParaRPr kumimoji="1" lang="en-US" altLang="ja-JP" dirty="0"/>
          </a:p>
          <a:p>
            <a:r>
              <a:rPr kumimoji="1" lang="ja-JP" altLang="en-US" dirty="0"/>
              <a:t>・園児がトイレ後の手洗いを怠ってしまう</a:t>
            </a:r>
            <a:endParaRPr kumimoji="1" lang="en-US" altLang="ja-JP" dirty="0"/>
          </a:p>
          <a:p>
            <a:r>
              <a:rPr kumimoji="1" lang="ja-JP" altLang="en-US" dirty="0"/>
              <a:t>などの課題が散見されます。</a:t>
            </a:r>
            <a:endParaRPr kumimoji="1" lang="en-US" altLang="ja-JP" dirty="0"/>
          </a:p>
          <a:p>
            <a:endParaRPr kumimoji="1" lang="en-US" altLang="ja-JP" dirty="0"/>
          </a:p>
          <a:p>
            <a:r>
              <a:rPr kumimoji="1" lang="ja-JP" altLang="en-US" dirty="0"/>
              <a:t>各施設では、これらに対して次のような対応をしています。</a:t>
            </a:r>
            <a:endParaRPr kumimoji="1" lang="en-US" altLang="ja-JP" dirty="0"/>
          </a:p>
          <a:p>
            <a:r>
              <a:rPr kumimoji="1" lang="ja-JP" altLang="en-US" dirty="0"/>
              <a:t>・トイレの出入り口に多めにスリッパを並べ、トイレと廊下を区切っている</a:t>
            </a:r>
            <a:endParaRPr kumimoji="1" lang="en-US" altLang="ja-JP" dirty="0"/>
          </a:p>
          <a:p>
            <a:r>
              <a:rPr kumimoji="1" lang="ja-JP" altLang="en-US" dirty="0"/>
              <a:t>・園児の手洗い場に、手洗い方法を書いた紙を貼ったり、手洗いの歌に合わせて手洗いをしている。</a:t>
            </a:r>
            <a:endParaRPr kumimoji="1" lang="en-US" altLang="ja-JP" dirty="0"/>
          </a:p>
          <a:p>
            <a:r>
              <a:rPr kumimoji="1" lang="ja-JP" altLang="en-US" dirty="0"/>
              <a:t>　なお、手洗いについては、石鹸やハンドソープで</a:t>
            </a:r>
            <a:r>
              <a:rPr kumimoji="1" lang="en-US" altLang="ja-JP" dirty="0"/>
              <a:t>10</a:t>
            </a:r>
            <a:r>
              <a:rPr kumimoji="1" lang="ja-JP" altLang="en-US" dirty="0"/>
              <a:t>秒もみ洗いし、流水で</a:t>
            </a:r>
            <a:r>
              <a:rPr kumimoji="1" lang="en-US" altLang="ja-JP" dirty="0"/>
              <a:t>15</a:t>
            </a:r>
            <a:r>
              <a:rPr kumimoji="1" lang="ja-JP" altLang="en-US" dirty="0"/>
              <a:t>秒以上すすぐと手や指についたウイルスの数を</a:t>
            </a:r>
            <a:r>
              <a:rPr kumimoji="1" lang="en-US" altLang="ja-JP" dirty="0"/>
              <a:t>1</a:t>
            </a:r>
            <a:r>
              <a:rPr kumimoji="1" lang="ja-JP" altLang="en-US" dirty="0"/>
              <a:t>万分の</a:t>
            </a:r>
            <a:r>
              <a:rPr kumimoji="1" lang="en-US" altLang="ja-JP" dirty="0"/>
              <a:t>1</a:t>
            </a:r>
            <a:r>
              <a:rPr kumimoji="1" lang="ja-JP" altLang="en-US" dirty="0"/>
              <a:t>に減らすことができると厚生労働省が発表しています。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5</a:t>
            </a:fld>
            <a:endParaRPr kumimoji="1" lang="ja-JP" altLang="en-US"/>
          </a:p>
        </p:txBody>
      </p:sp>
    </p:spTree>
    <p:extLst>
      <p:ext uri="{BB962C8B-B14F-4D97-AF65-F5344CB8AC3E}">
        <p14:creationId xmlns:p14="http://schemas.microsoft.com/office/powerpoint/2010/main" val="4270303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４つ目は保護者対応編です。</a:t>
            </a:r>
            <a:endParaRPr kumimoji="1" lang="en-US" altLang="ja-JP" dirty="0"/>
          </a:p>
          <a:p>
            <a:r>
              <a:rPr kumimoji="1" lang="ja-JP" altLang="en-US" dirty="0"/>
              <a:t>保護者対応については、多くの施設が以下のような困りごとや課題を抱えています。</a:t>
            </a:r>
            <a:endParaRPr kumimoji="1" lang="en-US" altLang="ja-JP" dirty="0"/>
          </a:p>
          <a:p>
            <a:r>
              <a:rPr kumimoji="1" lang="ja-JP" altLang="en-US" sz="1200" dirty="0"/>
              <a:t>・</a:t>
            </a:r>
            <a:r>
              <a:rPr lang="ja-JP" altLang="en-US" sz="1200" dirty="0">
                <a:solidFill>
                  <a:srgbClr val="2F2B20">
                    <a:lumMod val="90000"/>
                    <a:lumOff val="10000"/>
                  </a:srgbClr>
                </a:solidFill>
                <a:latin typeface="UD デジタル 教科書体 NK-R" panose="02020400000000000000" pitchFamily="18" charset="-128"/>
                <a:ea typeface="UD デジタル 教科書体 NK-R" panose="02020400000000000000" pitchFamily="18" charset="-128"/>
              </a:rPr>
              <a:t>症状が落ち着いたばかりの園児が登園し、再度発症してしまう。</a:t>
            </a:r>
            <a:endParaRPr lang="en-US" altLang="ja-JP" sz="1200" dirty="0">
              <a:solidFill>
                <a:srgbClr val="2F2B20">
                  <a:lumMod val="90000"/>
                  <a:lumOff val="10000"/>
                </a:srgbClr>
              </a:solidFill>
              <a:latin typeface="UD デジタル 教科書体 NK-R" panose="02020400000000000000" pitchFamily="18" charset="-128"/>
              <a:ea typeface="UD デジタル 教科書体 NK-R" panose="02020400000000000000" pitchFamily="18" charset="-128"/>
            </a:endParaRPr>
          </a:p>
          <a:p>
            <a:pPr defTabSz="491399">
              <a:defRPr/>
            </a:pPr>
            <a:r>
              <a:rPr lang="ja-JP" altLang="en-US" sz="1200" dirty="0">
                <a:solidFill>
                  <a:srgbClr val="2F2B20">
                    <a:lumMod val="90000"/>
                    <a:lumOff val="10000"/>
                  </a:srgbClr>
                </a:solidFill>
                <a:latin typeface="UD デジタル 教科書体 NK-R" panose="02020400000000000000" pitchFamily="18" charset="-128"/>
                <a:ea typeface="UD デジタル 教科書体 NK-R" panose="02020400000000000000" pitchFamily="18" charset="-128"/>
              </a:rPr>
              <a:t>・咳や鼻水、軟便など</a:t>
            </a:r>
            <a:r>
              <a:rPr lang="ja-JP" altLang="en-US" sz="1200" dirty="0">
                <a:solidFill>
                  <a:srgbClr val="FF0000"/>
                </a:solidFill>
                <a:latin typeface="UD デジタル 教科書体 NK-R" panose="02020400000000000000" pitchFamily="18" charset="-128"/>
                <a:ea typeface="UD デジタル 教科書体 NK-R" panose="02020400000000000000" pitchFamily="18" charset="-128"/>
              </a:rPr>
              <a:t>軽度な症状の園児が登園</a:t>
            </a:r>
            <a:r>
              <a:rPr lang="ja-JP" altLang="en-US" sz="1200" dirty="0">
                <a:solidFill>
                  <a:srgbClr val="2F2B20">
                    <a:lumMod val="90000"/>
                    <a:lumOff val="10000"/>
                  </a:srgbClr>
                </a:solidFill>
                <a:latin typeface="UD デジタル 教科書体 NK-R" panose="02020400000000000000" pitchFamily="18" charset="-128"/>
                <a:ea typeface="UD デジタル 教科書体 NK-R" panose="02020400000000000000" pitchFamily="18" charset="-128"/>
              </a:rPr>
              <a:t>し、発症してしまう。</a:t>
            </a:r>
            <a:endParaRPr lang="en-US" altLang="ja-JP" sz="1200" dirty="0">
              <a:solidFill>
                <a:srgbClr val="2F2B20">
                  <a:lumMod val="90000"/>
                  <a:lumOff val="10000"/>
                </a:srgbClr>
              </a:solidFill>
              <a:latin typeface="UD デジタル 教科書体 NK-R" panose="02020400000000000000" pitchFamily="18" charset="-128"/>
              <a:ea typeface="UD デジタル 教科書体 NK-R" panose="02020400000000000000" pitchFamily="18" charset="-128"/>
            </a:endParaRPr>
          </a:p>
          <a:p>
            <a:pPr defTabSz="491399">
              <a:defRPr/>
            </a:pPr>
            <a:r>
              <a:rPr lang="ja-JP" altLang="en-US" sz="1200" dirty="0">
                <a:solidFill>
                  <a:srgbClr val="2F2B20">
                    <a:lumMod val="90000"/>
                    <a:lumOff val="10000"/>
                  </a:srgbClr>
                </a:solidFill>
                <a:latin typeface="UD デジタル 教科書体 NK-R" panose="02020400000000000000" pitchFamily="18" charset="-128"/>
                <a:ea typeface="UD デジタル 教科書体 NK-R" panose="02020400000000000000" pitchFamily="18" charset="-128"/>
              </a:rPr>
              <a:t>・保護者と園で体調不良の基準にずれがある。</a:t>
            </a:r>
          </a:p>
          <a:p>
            <a:endParaRPr kumimoji="1" lang="en-US" altLang="ja-JP" dirty="0"/>
          </a:p>
          <a:p>
            <a:r>
              <a:rPr kumimoji="1" lang="ja-JP" altLang="en-US" dirty="0"/>
              <a:t>これらの困り事や課題に対して、区内の施設では以下の工夫を行っています。</a:t>
            </a:r>
            <a:endParaRPr kumimoji="1" lang="en-US" altLang="ja-JP" dirty="0"/>
          </a:p>
          <a:p>
            <a:r>
              <a:rPr kumimoji="1" lang="ja-JP" altLang="en-US" dirty="0"/>
              <a:t>・こどもが無理することがないように、送迎時、保護者に園内での体調を共有し、必要時受診を勧める。</a:t>
            </a:r>
          </a:p>
          <a:p>
            <a:r>
              <a:rPr kumimoji="1" lang="ja-JP" altLang="en-US" dirty="0"/>
              <a:t>・軟便の目安や（乳児の場合は）体調不良のサインを伝え、症状がないことを確認したうえで受け入れている。</a:t>
            </a:r>
            <a:endParaRPr kumimoji="1" lang="en-US" altLang="ja-JP" dirty="0"/>
          </a:p>
          <a:p>
            <a:endParaRPr kumimoji="1" lang="en-US" altLang="ja-JP" dirty="0"/>
          </a:p>
          <a:p>
            <a:pPr defTabSz="982797">
              <a:defRPr/>
            </a:pPr>
            <a:r>
              <a:rPr kumimoji="1" lang="ja-JP" altLang="en-US" dirty="0"/>
              <a:t>参考として、</a:t>
            </a:r>
            <a:r>
              <a:rPr lang="ja-JP" altLang="en-US" sz="1300" dirty="0">
                <a:solidFill>
                  <a:prstClr val="black"/>
                </a:solidFill>
              </a:rPr>
              <a:t>本講話の最後に厚生労働省が作成した資料を掲載しておりますので、対応時の参考としてお役立てください。</a:t>
            </a: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6</a:t>
            </a:fld>
            <a:endParaRPr kumimoji="1" lang="ja-JP" altLang="en-US"/>
          </a:p>
        </p:txBody>
      </p:sp>
    </p:spTree>
    <p:extLst>
      <p:ext uri="{BB962C8B-B14F-4D97-AF65-F5344CB8AC3E}">
        <p14:creationId xmlns:p14="http://schemas.microsoft.com/office/powerpoint/2010/main" val="3742123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最後に施設内研修についてです。</a:t>
            </a:r>
            <a:endParaRPr kumimoji="1" lang="en-US" altLang="ja-JP" dirty="0"/>
          </a:p>
          <a:p>
            <a:r>
              <a:rPr kumimoji="1" lang="ja-JP" altLang="en-US" dirty="0"/>
              <a:t>施設内研修に関しては、</a:t>
            </a:r>
            <a:endParaRPr kumimoji="1" lang="en-US" altLang="ja-JP" dirty="0"/>
          </a:p>
          <a:p>
            <a:r>
              <a:rPr kumimoji="1" lang="ja-JP" altLang="en-US" dirty="0"/>
              <a:t>・保育所の多くがシフト勤務のため、全員で集まって研修を行うことが難しい。</a:t>
            </a:r>
            <a:endParaRPr kumimoji="1" lang="en-US" altLang="ja-JP" dirty="0"/>
          </a:p>
          <a:p>
            <a:r>
              <a:rPr kumimoji="1" lang="ja-JP" altLang="en-US" dirty="0"/>
              <a:t>・研修で学んでも実際に行ってみるとできない、忘れてしまう</a:t>
            </a:r>
            <a:endParaRPr kumimoji="1" lang="en-US" altLang="ja-JP" dirty="0"/>
          </a:p>
          <a:p>
            <a:r>
              <a:rPr kumimoji="1" lang="ja-JP" altLang="en-US" dirty="0"/>
              <a:t>などの困り事があるかと思います。</a:t>
            </a:r>
            <a:endParaRPr kumimoji="1" lang="en-US" altLang="ja-JP" dirty="0"/>
          </a:p>
          <a:p>
            <a:endParaRPr kumimoji="1" lang="en-US" altLang="ja-JP" dirty="0"/>
          </a:p>
          <a:p>
            <a:r>
              <a:rPr kumimoji="1" lang="ja-JP" altLang="en-US" dirty="0"/>
              <a:t>各施設では、以下のような工夫を実施しているようです。</a:t>
            </a:r>
            <a:endParaRPr kumimoji="1" lang="en-US" altLang="ja-JP" dirty="0"/>
          </a:p>
          <a:p>
            <a:r>
              <a:rPr kumimoji="1" lang="ja-JP" altLang="en-US" dirty="0"/>
              <a:t>・吐物処理の手順を写真で</a:t>
            </a:r>
            <a:r>
              <a:rPr kumimoji="1" lang="en-US" altLang="ja-JP" dirty="0"/>
              <a:t>1</a:t>
            </a:r>
            <a:r>
              <a:rPr kumimoji="1" lang="ja-JP" altLang="en-US" dirty="0"/>
              <a:t>枚ずつまとめた資料を作成し、吐物処理セットに入れておく。</a:t>
            </a:r>
            <a:endParaRPr kumimoji="1" lang="en-US" altLang="ja-JP" dirty="0"/>
          </a:p>
          <a:p>
            <a:r>
              <a:rPr kumimoji="1" lang="ja-JP" altLang="en-US" dirty="0"/>
              <a:t>　この取り組みにより、吐物処理に慣れていない職員であっても手順書を見ながら確実に必要な処理を行うことができるようになります。</a:t>
            </a:r>
          </a:p>
          <a:p>
            <a:r>
              <a:rPr kumimoji="1" lang="ja-JP" altLang="en-US" dirty="0"/>
              <a:t>・コーンフレークに水を混ぜたものを吐物に見立てて</a:t>
            </a:r>
            <a:r>
              <a:rPr kumimoji="1" lang="en-US" altLang="ja-JP" dirty="0"/>
              <a:t>1</a:t>
            </a:r>
            <a:r>
              <a:rPr kumimoji="1" lang="ja-JP" altLang="en-US" dirty="0" err="1"/>
              <a:t>ｍ</a:t>
            </a:r>
            <a:r>
              <a:rPr kumimoji="1" lang="ja-JP" altLang="en-US" dirty="0"/>
              <a:t>ほどの高さから実際に撒くことで、吐物の広がり（消毒範囲）やふき取り方等を確認している。</a:t>
            </a:r>
          </a:p>
          <a:p>
            <a:r>
              <a:rPr kumimoji="1" lang="ja-JP" altLang="en-US" dirty="0"/>
              <a:t>　これは、実際の嘔吐現場に近い場面を作ることで、嘔吐発生時の手技や消毒範囲を日頃から確認することができます。</a:t>
            </a:r>
            <a:endParaRPr kumimoji="1" lang="en-US" altLang="ja-JP" dirty="0"/>
          </a:p>
          <a:p>
            <a:r>
              <a:rPr kumimoji="1" lang="ja-JP" altLang="en-US" dirty="0"/>
              <a:t>　コーンフレークの他にも市販のレトルトのおかゆで行っている例もあるよう</a:t>
            </a:r>
            <a:r>
              <a:rPr kumimoji="1" lang="ja-JP" altLang="en-US"/>
              <a:t>です。各施設</a:t>
            </a:r>
            <a:r>
              <a:rPr kumimoji="1" lang="ja-JP" altLang="en-US" dirty="0"/>
              <a:t>にあった内容での実施をご検討ください。</a:t>
            </a:r>
            <a:endParaRPr kumimoji="1" lang="en-US" altLang="ja-JP" dirty="0"/>
          </a:p>
          <a:p>
            <a:endParaRPr kumimoji="1" lang="en-US" altLang="ja-JP" dirty="0"/>
          </a:p>
          <a:p>
            <a:r>
              <a:rPr kumimoji="1" lang="ja-JP" altLang="en-US" dirty="0"/>
              <a:t>吐物処理以外にも、職員が着用した感染防護具（</a:t>
            </a:r>
            <a:r>
              <a:rPr kumimoji="1" lang="en-US" altLang="ja-JP" dirty="0"/>
              <a:t>PPE</a:t>
            </a:r>
            <a:r>
              <a:rPr kumimoji="1" lang="ja-JP" altLang="en-US" dirty="0"/>
              <a:t>）の脱衣時に、職員が汚染されていないかを確認する方法として、蛍光塗料を手袋などに塗ったうえで</a:t>
            </a:r>
            <a:r>
              <a:rPr kumimoji="1" lang="en-US" altLang="ja-JP" dirty="0"/>
              <a:t>PPE</a:t>
            </a:r>
            <a:r>
              <a:rPr kumimoji="1" lang="ja-JP" altLang="en-US" dirty="0"/>
              <a:t>脱衣を行い、脱衣後、服や手指に蛍光塗料がついていないかを確認する方法もあるようです。ご興味のある方は、インターネットで「</a:t>
            </a:r>
            <a:r>
              <a:rPr kumimoji="1" lang="en-US" altLang="ja-JP" dirty="0"/>
              <a:t>PPE</a:t>
            </a:r>
            <a:r>
              <a:rPr kumimoji="1" lang="ja-JP" altLang="en-US" dirty="0"/>
              <a:t>　蛍光塗料」と検索してみてください。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7</a:t>
            </a:fld>
            <a:endParaRPr kumimoji="1" lang="ja-JP" altLang="en-US"/>
          </a:p>
        </p:txBody>
      </p:sp>
    </p:spTree>
    <p:extLst>
      <p:ext uri="{BB962C8B-B14F-4D97-AF65-F5344CB8AC3E}">
        <p14:creationId xmlns:p14="http://schemas.microsoft.com/office/powerpoint/2010/main" val="4015139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これまでご紹介してきた横浜市や厚生労働省が作成した参考資料を載せています。</a:t>
            </a:r>
            <a:endParaRPr kumimoji="1" lang="en-US" altLang="ja-JP" dirty="0"/>
          </a:p>
          <a:p>
            <a:r>
              <a:rPr kumimoji="1" lang="ja-JP" altLang="en-US" dirty="0"/>
              <a:t>是非参考になさってください。</a:t>
            </a:r>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8</a:t>
            </a:fld>
            <a:endParaRPr kumimoji="1" lang="ja-JP" altLang="en-US"/>
          </a:p>
        </p:txBody>
      </p:sp>
    </p:spTree>
    <p:extLst>
      <p:ext uri="{BB962C8B-B14F-4D97-AF65-F5344CB8AC3E}">
        <p14:creationId xmlns:p14="http://schemas.microsoft.com/office/powerpoint/2010/main" val="343632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ここまで、多くの施設が抱える困り事や課題とそれらに対する区内各施設の取り組みを紹介しました。</a:t>
            </a:r>
            <a:endParaRPr kumimoji="1" lang="en-US" altLang="ja-JP" dirty="0"/>
          </a:p>
          <a:p>
            <a:r>
              <a:rPr kumimoji="1" lang="ja-JP" altLang="en-US" dirty="0"/>
              <a:t>参考になる取り組みや行ってみたい内容はありましたか？</a:t>
            </a:r>
            <a:endParaRPr kumimoji="1" lang="en-US" altLang="ja-JP" dirty="0"/>
          </a:p>
          <a:p>
            <a:r>
              <a:rPr kumimoji="1" lang="ja-JP" altLang="en-US" dirty="0"/>
              <a:t>施設の環境や人員などによって様々な感染対策方法があると思います。</a:t>
            </a:r>
            <a:endParaRPr kumimoji="1" lang="en-US" altLang="ja-JP" dirty="0"/>
          </a:p>
          <a:p>
            <a:r>
              <a:rPr kumimoji="1" lang="ja-JP" altLang="en-US" dirty="0"/>
              <a:t>日々の感染対応や施設</a:t>
            </a:r>
            <a:r>
              <a:rPr kumimoji="1" lang="ja-JP" altLang="en-US"/>
              <a:t>運営で悩む</a:t>
            </a:r>
            <a:r>
              <a:rPr kumimoji="1" lang="ja-JP" altLang="en-US" dirty="0"/>
              <a:t>ことがあれば、お示している連絡先を参考にご連絡ください。</a:t>
            </a:r>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9</a:t>
            </a:fld>
            <a:endParaRPr kumimoji="1" lang="ja-JP" altLang="en-US"/>
          </a:p>
        </p:txBody>
      </p:sp>
    </p:spTree>
    <p:extLst>
      <p:ext uri="{BB962C8B-B14F-4D97-AF65-F5344CB8AC3E}">
        <p14:creationId xmlns:p14="http://schemas.microsoft.com/office/powerpoint/2010/main" val="4152716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357728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478132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266497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212533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217543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Date Placeholder 7"/>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1928150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 name="Date Placeholder 1"/>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11" name="Footer Placeholder 10"/>
          <p:cNvSpPr>
            <a:spLocks noGrp="1"/>
          </p:cNvSpPr>
          <p:nvPr>
            <p:ph type="ftr" sz="quarter" idx="11"/>
          </p:nvPr>
        </p:nvSpPr>
        <p:spPr/>
        <p:txBody>
          <a:bodyPr/>
          <a:lstStyle/>
          <a:p>
            <a:endParaRPr kumimoji="1" lang="ja-JP" altLang="en-US"/>
          </a:p>
        </p:txBody>
      </p:sp>
      <p:sp>
        <p:nvSpPr>
          <p:cNvPr id="12" name="Slide Number Placeholder 11"/>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1831377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2" name="Date Placeholder 1"/>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7" name="Footer Placeholder 6"/>
          <p:cNvSpPr>
            <a:spLocks noGrp="1"/>
          </p:cNvSpPr>
          <p:nvPr>
            <p:ph type="ftr" sz="quarter" idx="11"/>
          </p:nvPr>
        </p:nvSpPr>
        <p:spPr/>
        <p:txBody>
          <a:bodyPr/>
          <a:lstStyle/>
          <a:p>
            <a:endParaRPr kumimoji="1" lang="ja-JP" altLang="en-US"/>
          </a:p>
        </p:txBody>
      </p:sp>
      <p:sp>
        <p:nvSpPr>
          <p:cNvPr id="8" name="Slide Number Placeholder 7"/>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361807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303784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ja-JP" altLang="en-US"/>
              <a:t>マスター タイトルの書式設定</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1794448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9" name="Footer Placeholder 8"/>
          <p:cNvSpPr>
            <a:spLocks noGrp="1"/>
          </p:cNvSpPr>
          <p:nvPr>
            <p:ph type="ftr" sz="quarter" idx="11"/>
          </p:nvPr>
        </p:nvSpPr>
        <p:spPr>
          <a:xfrm>
            <a:off x="3499101" y="6356350"/>
            <a:ext cx="5911517" cy="365125"/>
          </a:xfrm>
        </p:spPr>
        <p:txBody>
          <a:bodyPr/>
          <a:lstStyle/>
          <a:p>
            <a:endParaRPr kumimoji="1" lang="ja-JP" altLang="en-US"/>
          </a:p>
        </p:txBody>
      </p:sp>
      <p:sp>
        <p:nvSpPr>
          <p:cNvPr id="10" name="Slide Number Placeholder 9"/>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3555978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B52913EF-21C7-4C4B-8AA4-06426F91DE82}" type="datetimeFigureOut">
              <a:rPr kumimoji="1" lang="ja-JP" altLang="en-US" smtClean="0"/>
              <a:t>2024/8/14</a:t>
            </a:fld>
            <a:endParaRPr kumimoji="1" lang="ja-JP" alt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120082690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kumimoji="1"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5400" dirty="0">
                <a:latin typeface="UD デジタル 教科書体 NK-R" panose="02020400000000000000" pitchFamily="18" charset="-128"/>
                <a:ea typeface="UD デジタル 教科書体 NK-R" panose="02020400000000000000" pitchFamily="18" charset="-128"/>
              </a:rPr>
              <a:t>感染症対応に関する</a:t>
            </a:r>
            <a:br>
              <a:rPr lang="en-US" altLang="ja-JP" sz="5400" dirty="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よくある課題と</a:t>
            </a:r>
            <a:br>
              <a:rPr lang="en-US" altLang="ja-JP" sz="5400" dirty="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各施設の工夫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3" name="サブタイトル 2"/>
          <p:cNvSpPr>
            <a:spLocks noGrp="1"/>
          </p:cNvSpPr>
          <p:nvPr>
            <p:ph type="subTitle" idx="1"/>
          </p:nvPr>
        </p:nvSpPr>
        <p:spPr/>
        <p:txBody>
          <a:bodyPr/>
          <a:lstStyle/>
          <a:p>
            <a:pPr algn="r"/>
            <a:r>
              <a:rPr kumimoji="1" lang="ja-JP" altLang="en-US" dirty="0">
                <a:latin typeface="UD デジタル 教科書体 NK-R" panose="02020400000000000000" pitchFamily="18" charset="-128"/>
                <a:ea typeface="UD デジタル 教科書体 NK-R" panose="02020400000000000000" pitchFamily="18" charset="-128"/>
              </a:rPr>
              <a:t>令和６年６月２１日</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r"/>
            <a:r>
              <a:rPr kumimoji="1" lang="ja-JP" altLang="en-US" dirty="0">
                <a:latin typeface="UD デジタル 教科書体 NK-R" panose="02020400000000000000" pitchFamily="18" charset="-128"/>
                <a:ea typeface="UD デジタル 教科書体 NK-R" panose="02020400000000000000" pitchFamily="18" charset="-128"/>
              </a:rPr>
              <a:t>港南区福祉保健課健康づくり係</a:t>
            </a:r>
          </a:p>
        </p:txBody>
      </p:sp>
    </p:spTree>
    <p:extLst>
      <p:ext uri="{BB962C8B-B14F-4D97-AF65-F5344CB8AC3E}">
        <p14:creationId xmlns:p14="http://schemas.microsoft.com/office/powerpoint/2010/main" val="3817137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目次</a:t>
            </a:r>
          </a:p>
        </p:txBody>
      </p:sp>
      <p:sp>
        <p:nvSpPr>
          <p:cNvPr id="3" name="コンテンツ プレースホルダー 2"/>
          <p:cNvSpPr>
            <a:spLocks noGrp="1"/>
          </p:cNvSpPr>
          <p:nvPr>
            <p:ph idx="1"/>
          </p:nvPr>
        </p:nvSpPr>
        <p:spPr/>
        <p:txBody>
          <a:bodyPr>
            <a:normAutofit/>
          </a:bodyPr>
          <a:lstStyle/>
          <a:p>
            <a:r>
              <a:rPr kumimoji="1" lang="ja-JP" altLang="en-US"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吐物処理編</a:t>
            </a:r>
            <a:endParaRPr kumimoji="1" lang="en-US" altLang="ja-JP"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r>
              <a:rPr kumimoji="1" lang="ja-JP" altLang="en-US"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感染防護具（</a:t>
            </a:r>
            <a:r>
              <a:rPr kumimoji="1" lang="en-US" altLang="ja-JP"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PPE</a:t>
            </a:r>
            <a:r>
              <a:rPr kumimoji="1" lang="ja-JP" altLang="en-US"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）編</a:t>
            </a:r>
            <a:endParaRPr kumimoji="1" lang="en-US" altLang="ja-JP"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r>
              <a:rPr kumimoji="1" lang="ja-JP" altLang="en-US"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トイレ・オムツ対応編</a:t>
            </a:r>
            <a:endParaRPr kumimoji="1" lang="en-US" altLang="ja-JP"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r>
              <a:rPr lang="ja-JP" altLang="en-US"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保護者対応編</a:t>
            </a:r>
            <a:endParaRPr lang="en-US" altLang="ja-JP"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r>
              <a:rPr lang="ja-JP" altLang="en-US"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施設内研修</a:t>
            </a:r>
            <a:r>
              <a:rPr kumimoji="1" lang="ja-JP" altLang="en-US" sz="28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編</a:t>
            </a:r>
          </a:p>
        </p:txBody>
      </p:sp>
    </p:spTree>
    <p:extLst>
      <p:ext uri="{BB962C8B-B14F-4D97-AF65-F5344CB8AC3E}">
        <p14:creationId xmlns:p14="http://schemas.microsoft.com/office/powerpoint/2010/main" val="1873728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3879668" y="3775165"/>
            <a:ext cx="7200298" cy="232518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a:latin typeface="UD デジタル 教科書体 NK-R" panose="02020400000000000000" pitchFamily="18" charset="-128"/>
                <a:ea typeface="UD デジタル 教科書体 NK-R" panose="02020400000000000000" pitchFamily="18" charset="-128"/>
              </a:rPr>
              <a:t>吐物処理</a:t>
            </a:r>
            <a:r>
              <a:rPr kumimoji="1" lang="ja-JP" altLang="en-US" dirty="0">
                <a:latin typeface="UD デジタル 教科書体 NK-R" panose="02020400000000000000" pitchFamily="18" charset="-128"/>
                <a:ea typeface="UD デジタル 教科書体 NK-R" panose="02020400000000000000" pitchFamily="18" charset="-128"/>
              </a:rPr>
              <a:t>編</a:t>
            </a:r>
          </a:p>
        </p:txBody>
      </p:sp>
      <p:sp>
        <p:nvSpPr>
          <p:cNvPr id="6" name="正方形/長方形 5"/>
          <p:cNvSpPr/>
          <p:nvPr/>
        </p:nvSpPr>
        <p:spPr>
          <a:xfrm>
            <a:off x="4083472" y="1543564"/>
            <a:ext cx="6996491"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消毒薬の</a:t>
            </a:r>
            <a:r>
              <a:rPr kumimoji="1" lang="ja-JP" altLang="en-US" u="sng"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種類</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や</a:t>
            </a:r>
            <a:r>
              <a:rPr kumimoji="1" lang="ja-JP" altLang="en-US" u="sng"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濃度</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が適切でない</a:t>
            </a:r>
            <a:endParaRPr kumimoji="1" lang="en-US" altLang="ja-JP" dirty="0">
              <a:solidFill>
                <a:srgbClr val="FF0000"/>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消毒薬を</a:t>
            </a:r>
            <a:r>
              <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1</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日以上</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作り置きしている</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冷暗所で保管できていない</a:t>
            </a:r>
            <a:endParaRPr kumimoji="1" lang="en-US" altLang="ja-JP" dirty="0">
              <a:solidFill>
                <a:srgbClr val="FF0000"/>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清掃範囲が</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２ｍ未満</a:t>
            </a:r>
            <a:endParaRPr kumimoji="1" lang="en-US" altLang="ja-JP" dirty="0">
              <a:solidFill>
                <a:srgbClr val="FF0000"/>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消毒薬をスプレーで散布している</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処理方法を知っているスタッフと知らないスタッフがいる</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endParaRPr kumimoji="1" lang="ja-JP" altLang="en-US" dirty="0">
              <a:solidFill>
                <a:schemeClr val="tx1"/>
              </a:solidFill>
            </a:endParaRPr>
          </a:p>
        </p:txBody>
      </p:sp>
      <p:sp>
        <p:nvSpPr>
          <p:cNvPr id="7" name="正方形/長方形 6"/>
          <p:cNvSpPr/>
          <p:nvPr/>
        </p:nvSpPr>
        <p:spPr>
          <a:xfrm>
            <a:off x="4083472" y="4419057"/>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各部屋やトイレに、予め吐物処理セットを用意しておく</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吐物処理セットのバケツに</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次亜塩素酸ナトリウム水溶液</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や水を入れる量のラインがマーカーで引かれている</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吐物処理セットに写真付きのマニュアルを入れる</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吐物処理に関する研修を１年に１回全職員へ実施している</a:t>
            </a: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7748935" y="6449785"/>
            <a:ext cx="3331028"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動画</a:t>
            </a: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実践で学ぶ嘔吐物処理</a:t>
            </a:r>
          </a:p>
        </p:txBody>
      </p:sp>
      <p:sp>
        <p:nvSpPr>
          <p:cNvPr id="15" name="正方形/長方形 14"/>
          <p:cNvSpPr/>
          <p:nvPr/>
        </p:nvSpPr>
        <p:spPr>
          <a:xfrm>
            <a:off x="7653353" y="6230871"/>
            <a:ext cx="1711233" cy="239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こちらもチェック</a:t>
            </a:r>
          </a:p>
        </p:txBody>
      </p:sp>
      <p:cxnSp>
        <p:nvCxnSpPr>
          <p:cNvPr id="16" name="直線コネクタ 15"/>
          <p:cNvCxnSpPr/>
          <p:nvPr/>
        </p:nvCxnSpPr>
        <p:spPr>
          <a:xfrm>
            <a:off x="7747310" y="6223002"/>
            <a:ext cx="124097" cy="19263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9181009" y="6221607"/>
            <a:ext cx="133654" cy="19402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4148786" y="6466114"/>
            <a:ext cx="3331028"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参考</a:t>
            </a: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嘔吐物の処理・消毒方法</a:t>
            </a:r>
          </a:p>
        </p:txBody>
      </p:sp>
      <p:sp>
        <p:nvSpPr>
          <p:cNvPr id="21" name="正方形/長方形 20"/>
          <p:cNvSpPr/>
          <p:nvPr/>
        </p:nvSpPr>
        <p:spPr>
          <a:xfrm>
            <a:off x="3994192" y="6226146"/>
            <a:ext cx="1711233" cy="239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こちらもチェック</a:t>
            </a:r>
          </a:p>
        </p:txBody>
      </p:sp>
      <p:cxnSp>
        <p:nvCxnSpPr>
          <p:cNvPr id="22" name="直線コネクタ 21"/>
          <p:cNvCxnSpPr/>
          <p:nvPr/>
        </p:nvCxnSpPr>
        <p:spPr>
          <a:xfrm flipH="1">
            <a:off x="5529424" y="6197104"/>
            <a:ext cx="133654" cy="19402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4079554" y="6210396"/>
            <a:ext cx="124097" cy="19263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19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5" name="角丸四角形 4"/>
          <p:cNvSpPr/>
          <p:nvPr/>
        </p:nvSpPr>
        <p:spPr>
          <a:xfrm>
            <a:off x="3879668" y="3775165"/>
            <a:ext cx="7200298" cy="232518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感染防護具（</a:t>
            </a:r>
            <a:r>
              <a:rPr kumimoji="1" lang="en-US" altLang="ja-JP" dirty="0">
                <a:latin typeface="UD デジタル 教科書体 NK-R" panose="02020400000000000000" pitchFamily="18" charset="-128"/>
                <a:ea typeface="UD デジタル 教科書体 NK-R" panose="02020400000000000000" pitchFamily="18" charset="-128"/>
              </a:rPr>
              <a:t>PPE</a:t>
            </a:r>
            <a:r>
              <a:rPr kumimoji="1" lang="ja-JP" altLang="en-US" dirty="0">
                <a:latin typeface="UD デジタル 教科書体 NK-R" panose="02020400000000000000" pitchFamily="18" charset="-128"/>
                <a:ea typeface="UD デジタル 教科書体 NK-R" panose="02020400000000000000" pitchFamily="18" charset="-128"/>
              </a:rPr>
              <a:t>）編</a:t>
            </a:r>
          </a:p>
        </p:txBody>
      </p:sp>
      <p:sp>
        <p:nvSpPr>
          <p:cNvPr id="6" name="正方形/長方形 5"/>
          <p:cNvSpPr/>
          <p:nvPr/>
        </p:nvSpPr>
        <p:spPr>
          <a:xfrm>
            <a:off x="4083472" y="1543564"/>
            <a:ext cx="6996491"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吐物処理対応・オムツ交換の際、</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保育エプロンのまま実施してしまう</a:t>
            </a:r>
            <a:endParaRPr kumimoji="1" lang="en-US" altLang="ja-JP" dirty="0">
              <a:solidFill>
                <a:srgbClr val="FF0000"/>
              </a:solidFill>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手袋やエプロンを</a:t>
            </a:r>
            <a:r>
              <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1</a:t>
            </a: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ケアごとに交換せず使いまわしてしまう。</a:t>
            </a:r>
            <a:endPar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適切な順番・方法で</a:t>
            </a:r>
            <a:r>
              <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PPE</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を着脱できていない</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PPE</a:t>
            </a: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脱衣後の</a:t>
            </a:r>
            <a:r>
              <a:rPr kumimoji="1" lang="ja-JP" altLang="en-US"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rPr>
              <a:t>手洗い・消毒を省略したり簡単に済ませてしまう</a:t>
            </a:r>
            <a:endParaRPr kumimoji="1" lang="ja-JP" altLang="en-US"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7" name="正方形/長方形 6"/>
          <p:cNvSpPr/>
          <p:nvPr/>
        </p:nvSpPr>
        <p:spPr>
          <a:xfrm>
            <a:off x="4083472" y="4419057"/>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rPr>
              <a:t>施設内研修で</a:t>
            </a:r>
            <a:r>
              <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rPr>
              <a:t>PPE</a:t>
            </a: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rPr>
              <a:t>の着脱手順や注意点等について確認している。</a:t>
            </a:r>
            <a:endPar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正しい手洗いについて、</a:t>
            </a: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手洗いチェッカーで確認しながら学ぶ</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a:t>
            </a:r>
            <a:endPar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0070C0"/>
                </a:solidFill>
                <a:effectLst/>
                <a:uLnTx/>
                <a:uFillTx/>
                <a:latin typeface="UD デジタル 教科書体 NK-R" panose="02020400000000000000" pitchFamily="18" charset="-128"/>
                <a:ea typeface="UD デジタル 教科書体 NK-R" panose="02020400000000000000" pitchFamily="18" charset="-128"/>
                <a:cs typeface="+mn-cs"/>
              </a:rPr>
              <a:t>手洗いができない場合は消毒薬で消毒</a:t>
            </a: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5" name="正方形/長方形 14"/>
          <p:cNvSpPr/>
          <p:nvPr/>
        </p:nvSpPr>
        <p:spPr>
          <a:xfrm>
            <a:off x="6459081" y="6464670"/>
            <a:ext cx="4620882"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動画</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食中毒・感染症を防ぐ衛生的な手洗い</a:t>
            </a:r>
          </a:p>
        </p:txBody>
      </p:sp>
      <p:sp>
        <p:nvSpPr>
          <p:cNvPr id="17" name="正方形/長方形 16"/>
          <p:cNvSpPr/>
          <p:nvPr/>
        </p:nvSpPr>
        <p:spPr>
          <a:xfrm>
            <a:off x="6440000" y="6224702"/>
            <a:ext cx="1711233" cy="239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2"/>
                </a:solidFill>
                <a:latin typeface="UD デジタル 教科書体 NK-R" panose="02020400000000000000" pitchFamily="18" charset="-128"/>
                <a:ea typeface="UD デジタル 教科書体 NK-R" panose="02020400000000000000" pitchFamily="18" charset="-128"/>
              </a:rPr>
              <a:t>こちらもチェック</a:t>
            </a:r>
          </a:p>
        </p:txBody>
      </p:sp>
      <p:cxnSp>
        <p:nvCxnSpPr>
          <p:cNvPr id="18" name="直線コネクタ 17"/>
          <p:cNvCxnSpPr/>
          <p:nvPr/>
        </p:nvCxnSpPr>
        <p:spPr>
          <a:xfrm>
            <a:off x="6523875" y="6233550"/>
            <a:ext cx="124097" cy="19263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7944514" y="6224702"/>
            <a:ext cx="133654" cy="194025"/>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562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5" name="角丸四角形 4"/>
          <p:cNvSpPr/>
          <p:nvPr/>
        </p:nvSpPr>
        <p:spPr>
          <a:xfrm>
            <a:off x="3879668" y="3775165"/>
            <a:ext cx="7200298" cy="232518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トイレ・オムツ対応編</a:t>
            </a:r>
          </a:p>
        </p:txBody>
      </p:sp>
      <p:sp>
        <p:nvSpPr>
          <p:cNvPr id="6" name="正方形/長方形 5"/>
          <p:cNvSpPr/>
          <p:nvPr/>
        </p:nvSpPr>
        <p:spPr>
          <a:xfrm>
            <a:off x="4083472" y="1543564"/>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オムツ交換を</a:t>
            </a:r>
            <a:r>
              <a:rPr kumimoji="1" lang="ja-JP" altLang="en-US"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rPr>
              <a:t>他者へ感染させる恐れがある場所で行っている</a:t>
            </a:r>
            <a:endParaRPr kumimoji="1" lang="en-US" altLang="ja-JP"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オムツ交換用の</a:t>
            </a:r>
            <a:r>
              <a:rPr kumimoji="1" lang="ja-JP" altLang="en-US"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rPr>
              <a:t>マットを毎回消毒していない</a:t>
            </a:r>
            <a:endParaRPr kumimoji="1" lang="en-US" altLang="ja-JP"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defRP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園児が</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素足でトイレに出入り</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してしまう</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園児が</a:t>
            </a:r>
            <a:r>
              <a:rPr kumimoji="1" lang="ja-JP" altLang="en-US"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rPr>
              <a:t>トイレ後の手洗いを怠ってしまう</a:t>
            </a:r>
          </a:p>
        </p:txBody>
      </p:sp>
      <p:sp>
        <p:nvSpPr>
          <p:cNvPr id="7" name="正方形/長方形 6"/>
          <p:cNvSpPr/>
          <p:nvPr/>
        </p:nvSpPr>
        <p:spPr>
          <a:xfrm>
            <a:off x="4083472" y="4383841"/>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rPr>
              <a:t>オムツ交換を行う際には、使い捨てのシートを敷く</a:t>
            </a:r>
            <a:endPar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rPr>
              <a:t>マットの保管場所に消毒用のグッズを置いておく</a:t>
            </a:r>
            <a:endPar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285750" indent="-285750">
              <a:buFont typeface="Arial" panose="020B0604020202020204" pitchFamily="34" charset="0"/>
              <a:buChar char="•"/>
              <a:defRP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トイレの出入り口にスリッパを並べ、ゾーニングする</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rPr>
              <a:t>園児の</a:t>
            </a:r>
            <a:r>
              <a:rPr kumimoji="1" lang="ja-JP" altLang="en-US" sz="1800" b="0" i="0" u="none" strike="noStrike" kern="1200" cap="none" spc="0" normalizeH="0" baseline="0" noProof="0" dirty="0">
                <a:ln>
                  <a:noFill/>
                </a:ln>
                <a:solidFill>
                  <a:srgbClr val="0070C0"/>
                </a:solidFill>
                <a:effectLst/>
                <a:uLnTx/>
                <a:uFillTx/>
                <a:latin typeface="UD デジタル 教科書体 NK-R" panose="02020400000000000000" pitchFamily="18" charset="-128"/>
                <a:ea typeface="UD デジタル 教科書体 NK-R" panose="02020400000000000000" pitchFamily="18" charset="-128"/>
                <a:cs typeface="+mn-cs"/>
              </a:rPr>
              <a:t>手洗い場に手洗い方法を書いた紙を貼っている</a:t>
            </a:r>
            <a:endParaRPr kumimoji="1" lang="en-US" altLang="ja-JP" sz="1800" b="0" i="0" u="none" strike="noStrike" kern="1200" cap="none" spc="0" normalizeH="0" baseline="0" noProof="0" dirty="0">
              <a:ln>
                <a:noFill/>
              </a:ln>
              <a:solidFill>
                <a:srgbClr val="0070C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noProof="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手洗いの歌に合わせて手洗いをしている</a:t>
            </a:r>
            <a:endPar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Tree>
    <p:extLst>
      <p:ext uri="{BB962C8B-B14F-4D97-AF65-F5344CB8AC3E}">
        <p14:creationId xmlns:p14="http://schemas.microsoft.com/office/powerpoint/2010/main" val="2881912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5" name="角丸四角形 4"/>
          <p:cNvSpPr/>
          <p:nvPr/>
        </p:nvSpPr>
        <p:spPr>
          <a:xfrm>
            <a:off x="3879668" y="3775165"/>
            <a:ext cx="7200298" cy="232518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保護者対応編</a:t>
            </a:r>
          </a:p>
        </p:txBody>
      </p:sp>
      <p:sp>
        <p:nvSpPr>
          <p:cNvPr id="6" name="正方形/長方形 5"/>
          <p:cNvSpPr/>
          <p:nvPr/>
        </p:nvSpPr>
        <p:spPr>
          <a:xfrm>
            <a:off x="4083472" y="1543564"/>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症状が落ち着いたばかりの園児が登園し、再度発症してしまう</a:t>
            </a:r>
            <a:endPar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咳や鼻水、軟便など</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軽度な症状の園児が登園</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し、発症してしまう</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保護者と園で体調不良の基準にずれがある</a:t>
            </a:r>
          </a:p>
        </p:txBody>
      </p:sp>
      <p:sp>
        <p:nvSpPr>
          <p:cNvPr id="7" name="正方形/長方形 6"/>
          <p:cNvSpPr/>
          <p:nvPr/>
        </p:nvSpPr>
        <p:spPr>
          <a:xfrm>
            <a:off x="4083472" y="4419057"/>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こどもが無理することないように、園内での体調を共有する。</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lvl="0" indent="-285750">
              <a:buFont typeface="Arial" panose="020B0604020202020204" pitchFamily="34" charset="0"/>
              <a:buChar char="•"/>
            </a:pP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軟便の目安や（乳児の場合は）体調不良のサインを伝え</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、症状がないことを確認したうえで受け入れている。</a:t>
            </a:r>
            <a:r>
              <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アプリ掲示板等も活用</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5" name="正方形/長方形 14"/>
          <p:cNvSpPr/>
          <p:nvPr/>
        </p:nvSpPr>
        <p:spPr>
          <a:xfrm>
            <a:off x="5084113" y="6467811"/>
            <a:ext cx="5995850"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参考</a:t>
            </a: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保育所における感染症ガイドライン</a:t>
            </a:r>
            <a:r>
              <a:rPr kumimoji="1" lang="ja-JP" altLang="en-US" b="1" dirty="0" err="1">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ｐ</a:t>
            </a: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.34-36,75-80</a:t>
            </a:r>
            <a:endPar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p:txBody>
      </p:sp>
      <p:sp>
        <p:nvSpPr>
          <p:cNvPr id="16" name="正方形/長方形 15"/>
          <p:cNvSpPr/>
          <p:nvPr/>
        </p:nvSpPr>
        <p:spPr>
          <a:xfrm>
            <a:off x="5073713" y="6212845"/>
            <a:ext cx="1711233" cy="239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こちらもチェック</a:t>
            </a:r>
          </a:p>
        </p:txBody>
      </p:sp>
      <p:cxnSp>
        <p:nvCxnSpPr>
          <p:cNvPr id="17" name="直線コネクタ 16"/>
          <p:cNvCxnSpPr/>
          <p:nvPr/>
        </p:nvCxnSpPr>
        <p:spPr>
          <a:xfrm>
            <a:off x="5116018" y="6207260"/>
            <a:ext cx="124097" cy="19263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6590469" y="6204793"/>
            <a:ext cx="133654" cy="194025"/>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705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5" name="角丸四角形 4"/>
          <p:cNvSpPr/>
          <p:nvPr/>
        </p:nvSpPr>
        <p:spPr>
          <a:xfrm>
            <a:off x="3879668" y="3775165"/>
            <a:ext cx="7200298" cy="232518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施設内研修編</a:t>
            </a:r>
          </a:p>
        </p:txBody>
      </p:sp>
      <p:sp>
        <p:nvSpPr>
          <p:cNvPr id="6" name="正方形/長方形 5"/>
          <p:cNvSpPr/>
          <p:nvPr/>
        </p:nvSpPr>
        <p:spPr>
          <a:xfrm>
            <a:off x="4083472" y="1543564"/>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シフト勤務のため、全員で集まって研修を行うのが難しい</a:t>
            </a:r>
            <a:endPar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研修で学んでも</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実際に行ってみるとできない、忘れてしまう</a:t>
            </a:r>
            <a:endParaRPr kumimoji="1" lang="ja-JP" altLang="en-US"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7" name="正方形/長方形 6"/>
          <p:cNvSpPr/>
          <p:nvPr/>
        </p:nvSpPr>
        <p:spPr>
          <a:xfrm>
            <a:off x="4083472" y="4419057"/>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吐物処理の手順を写真で</a:t>
            </a:r>
            <a:r>
              <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1</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枚ずつまとめた資料を作成し、吐物処理セットに入れておく。</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lvl="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コーンフレークに水を混ぜたものを吐物に見立てて</a:t>
            </a:r>
            <a:r>
              <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1</a:t>
            </a:r>
            <a:r>
              <a:rPr kumimoji="1" lang="ja-JP" altLang="en-US" dirty="0" err="1">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ｍ</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ほどの高さから</a:t>
            </a: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実際に撒くことで、吐物の広がり（消毒範囲）やふき取り方等を確認</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している。</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5" name="正方形/長方形 14"/>
          <p:cNvSpPr/>
          <p:nvPr/>
        </p:nvSpPr>
        <p:spPr>
          <a:xfrm>
            <a:off x="7004957" y="6430414"/>
            <a:ext cx="3871200"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参考</a:t>
            </a: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検索：　</a:t>
            </a: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PPE</a:t>
            </a:r>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着脱　蛍光塗料</a:t>
            </a:r>
          </a:p>
        </p:txBody>
      </p:sp>
      <p:sp>
        <p:nvSpPr>
          <p:cNvPr id="3" name="角丸四角形 2"/>
          <p:cNvSpPr/>
          <p:nvPr/>
        </p:nvSpPr>
        <p:spPr>
          <a:xfrm>
            <a:off x="8605158" y="6421464"/>
            <a:ext cx="2041072" cy="3918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90000"/>
                  <a:lumOff val="10000"/>
                </a:schemeClr>
              </a:solidFill>
            </a:endParaRPr>
          </a:p>
        </p:txBody>
      </p:sp>
    </p:spTree>
    <p:extLst>
      <p:ext uri="{BB962C8B-B14F-4D97-AF65-F5344CB8AC3E}">
        <p14:creationId xmlns:p14="http://schemas.microsoft.com/office/powerpoint/2010/main" val="1555177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UD デジタル 教科書体 NK-R" panose="02020400000000000000" pitchFamily="18" charset="-128"/>
                <a:ea typeface="UD デジタル 教科書体 NK-R" panose="02020400000000000000" pitchFamily="18" charset="-128"/>
              </a:rPr>
              <a:t>参考資料</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6" name="正方形/長方形 5"/>
          <p:cNvSpPr/>
          <p:nvPr/>
        </p:nvSpPr>
        <p:spPr>
          <a:xfrm>
            <a:off x="3200401" y="791974"/>
            <a:ext cx="4912290"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〇（資料）嘔吐物の処理・消毒方法</a:t>
            </a:r>
          </a:p>
        </p:txBody>
      </p:sp>
      <p:pic>
        <p:nvPicPr>
          <p:cNvPr id="7" name="図 6"/>
          <p:cNvPicPr>
            <a:picLocks noChangeAspect="1"/>
          </p:cNvPicPr>
          <p:nvPr/>
        </p:nvPicPr>
        <p:blipFill>
          <a:blip r:embed="rId3"/>
          <a:stretch>
            <a:fillRect/>
          </a:stretch>
        </p:blipFill>
        <p:spPr>
          <a:xfrm>
            <a:off x="7887989" y="710329"/>
            <a:ext cx="1232156" cy="1232156"/>
          </a:xfrm>
          <a:prstGeom prst="rect">
            <a:avLst/>
          </a:prstGeom>
        </p:spPr>
      </p:pic>
      <p:sp>
        <p:nvSpPr>
          <p:cNvPr id="8" name="正方形/長方形 7"/>
          <p:cNvSpPr/>
          <p:nvPr/>
        </p:nvSpPr>
        <p:spPr>
          <a:xfrm>
            <a:off x="4511088" y="1252027"/>
            <a:ext cx="3200396"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出典：横浜市ホームページ</a:t>
            </a:r>
          </a:p>
        </p:txBody>
      </p:sp>
      <p:sp>
        <p:nvSpPr>
          <p:cNvPr id="10" name="正方形/長方形 9"/>
          <p:cNvSpPr/>
          <p:nvPr/>
        </p:nvSpPr>
        <p:spPr>
          <a:xfrm>
            <a:off x="6047922" y="2052015"/>
            <a:ext cx="4912290"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〇（動画）実践で学ぶ嘔吐物処理</a:t>
            </a:r>
          </a:p>
        </p:txBody>
      </p:sp>
      <p:pic>
        <p:nvPicPr>
          <p:cNvPr id="11" name="図 10"/>
          <p:cNvPicPr>
            <a:picLocks noChangeAspect="1"/>
          </p:cNvPicPr>
          <p:nvPr/>
        </p:nvPicPr>
        <p:blipFill>
          <a:blip r:embed="rId4"/>
          <a:stretch>
            <a:fillRect/>
          </a:stretch>
        </p:blipFill>
        <p:spPr>
          <a:xfrm>
            <a:off x="10506276" y="2007576"/>
            <a:ext cx="1232156" cy="1232156"/>
          </a:xfrm>
          <a:prstGeom prst="rect">
            <a:avLst/>
          </a:prstGeom>
        </p:spPr>
      </p:pic>
      <p:sp>
        <p:nvSpPr>
          <p:cNvPr id="12" name="正方形/長方形 11"/>
          <p:cNvSpPr/>
          <p:nvPr/>
        </p:nvSpPr>
        <p:spPr>
          <a:xfrm>
            <a:off x="7322209" y="2578427"/>
            <a:ext cx="3200396"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出典：</a:t>
            </a:r>
            <a:r>
              <a:rPr kumimoji="1" lang="en-US" altLang="ja-JP" sz="2000" b="1" dirty="0" err="1">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CityOfYokohama</a:t>
            </a:r>
            <a:endPar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p:txBody>
      </p:sp>
      <p:pic>
        <p:nvPicPr>
          <p:cNvPr id="13" name="図 12"/>
          <p:cNvPicPr>
            <a:picLocks noChangeAspect="1"/>
          </p:cNvPicPr>
          <p:nvPr/>
        </p:nvPicPr>
        <p:blipFill>
          <a:blip r:embed="rId5"/>
          <a:stretch>
            <a:fillRect/>
          </a:stretch>
        </p:blipFill>
        <p:spPr>
          <a:xfrm>
            <a:off x="9086846" y="3501114"/>
            <a:ext cx="1171766" cy="1171766"/>
          </a:xfrm>
          <a:prstGeom prst="rect">
            <a:avLst/>
          </a:prstGeom>
        </p:spPr>
      </p:pic>
      <p:sp>
        <p:nvSpPr>
          <p:cNvPr id="15" name="正方形/長方形 14"/>
          <p:cNvSpPr/>
          <p:nvPr/>
        </p:nvSpPr>
        <p:spPr>
          <a:xfrm>
            <a:off x="3649431" y="3529963"/>
            <a:ext cx="5437415"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〇（動画）食中毒・感染症を防ぐ衛生的な手洗い</a:t>
            </a:r>
          </a:p>
        </p:txBody>
      </p:sp>
      <p:sp>
        <p:nvSpPr>
          <p:cNvPr id="16" name="正方形/長方形 15"/>
          <p:cNvSpPr/>
          <p:nvPr/>
        </p:nvSpPr>
        <p:spPr>
          <a:xfrm>
            <a:off x="5994377" y="3965735"/>
            <a:ext cx="3200396"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出典：</a:t>
            </a:r>
            <a:r>
              <a:rPr kumimoji="1" lang="en-US" altLang="ja-JP" sz="2000" b="1" dirty="0" err="1">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CityOfYokohama</a:t>
            </a:r>
            <a:endPar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p:txBody>
      </p:sp>
      <p:pic>
        <p:nvPicPr>
          <p:cNvPr id="17" name="図 16"/>
          <p:cNvPicPr>
            <a:picLocks noChangeAspect="1"/>
          </p:cNvPicPr>
          <p:nvPr/>
        </p:nvPicPr>
        <p:blipFill>
          <a:blip r:embed="rId6"/>
          <a:stretch>
            <a:fillRect/>
          </a:stretch>
        </p:blipFill>
        <p:spPr>
          <a:xfrm>
            <a:off x="10524874" y="4865604"/>
            <a:ext cx="1197229" cy="1197229"/>
          </a:xfrm>
          <a:prstGeom prst="rect">
            <a:avLst/>
          </a:prstGeom>
        </p:spPr>
      </p:pic>
      <p:sp>
        <p:nvSpPr>
          <p:cNvPr id="20" name="正方形/長方形 19"/>
          <p:cNvSpPr/>
          <p:nvPr/>
        </p:nvSpPr>
        <p:spPr>
          <a:xfrm>
            <a:off x="5471034" y="4950579"/>
            <a:ext cx="4937268"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〇（資料）保育所における感染症ガイドライン</a:t>
            </a:r>
          </a:p>
        </p:txBody>
      </p:sp>
      <p:sp>
        <p:nvSpPr>
          <p:cNvPr id="21" name="正方形/長方形 20"/>
          <p:cNvSpPr/>
          <p:nvPr/>
        </p:nvSpPr>
        <p:spPr>
          <a:xfrm>
            <a:off x="6695695" y="5445628"/>
            <a:ext cx="3829179"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出典：厚生労働省ホームページ</a:t>
            </a:r>
          </a:p>
        </p:txBody>
      </p:sp>
    </p:spTree>
    <p:extLst>
      <p:ext uri="{BB962C8B-B14F-4D97-AF65-F5344CB8AC3E}">
        <p14:creationId xmlns:p14="http://schemas.microsoft.com/office/powerpoint/2010/main" val="2766643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最後に</a:t>
            </a:r>
            <a:endParaRPr kumimoji="1" lang="ja-JP" altLang="en-US" dirty="0"/>
          </a:p>
        </p:txBody>
      </p:sp>
      <p:sp>
        <p:nvSpPr>
          <p:cNvPr id="3" name="コンテンツ プレースホルダー 2"/>
          <p:cNvSpPr>
            <a:spLocks noGrp="1"/>
          </p:cNvSpPr>
          <p:nvPr>
            <p:ph idx="1"/>
          </p:nvPr>
        </p:nvSpPr>
        <p:spPr>
          <a:xfrm>
            <a:off x="3869268" y="864108"/>
            <a:ext cx="7315200" cy="2989435"/>
          </a:xfrm>
        </p:spPr>
        <p:txBody>
          <a:bodyPr>
            <a:normAutofit/>
          </a:bodyPr>
          <a:lstStyle/>
          <a:p>
            <a:pPr marL="0" indent="0">
              <a:buNone/>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参考になる取り組みや行ってみたい内容はありましたか？</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0" indent="0">
              <a:buNone/>
            </a:pPr>
            <a:endParaRPr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0" indent="0">
              <a:buNone/>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園の環境や人員などによって様々な感染対策方法があると思います。</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0" indent="0">
              <a:buNone/>
            </a:pPr>
            <a:endParaRPr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0" indent="0">
              <a:buNone/>
            </a:pPr>
            <a:r>
              <a:rPr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日々の感染対応で困ったことや悩むことがあれば、下記連絡先までご連絡ください。</a:t>
            </a:r>
            <a:endPar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p:txBody>
      </p:sp>
      <p:sp>
        <p:nvSpPr>
          <p:cNvPr id="4" name="正方形/長方形 3"/>
          <p:cNvSpPr/>
          <p:nvPr/>
        </p:nvSpPr>
        <p:spPr>
          <a:xfrm>
            <a:off x="4392385" y="4180114"/>
            <a:ext cx="7266215" cy="21227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港南区役所　生活衛生課　食品衛生係 </a:t>
            </a: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045-847-8444</a:t>
            </a:r>
          </a:p>
          <a:p>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　　　　　　　　　　　　　　　　　　　　　　　　　　　　　　　　　食品の相談や衛生に関すること　　　　　　　　　　　　　　　　　　　　</a:t>
            </a:r>
            <a:endPar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　　　　　　　　　　　　　　　　　　　　　　環境衛生係 </a:t>
            </a: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:045-847-8445</a:t>
            </a:r>
          </a:p>
          <a:p>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　　　　　　　　　　　　　　　　　　　　　　　　　　　　　　　　　衛生害虫、建築物や受水槽の衛生</a:t>
            </a:r>
            <a:endPar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　　　　　　　　　　　　　　　　　　　　　　　　　　　　　　　　　業務に関すること</a:t>
            </a:r>
            <a:endPar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　　　　　　　　　　　福祉保健課　健康づくり係</a:t>
            </a:r>
            <a:r>
              <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:045-847-8438</a:t>
            </a:r>
          </a:p>
          <a:p>
            <a:r>
              <a:rPr kumimoji="1" lang="ja-JP" altLang="en-US"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　　　　　　　　　　　　　　　　　　　　　　　　　　　　　　　　　感染症対策に関すること</a:t>
            </a:r>
            <a:endParaRPr kumimoji="1" lang="en-US" altLang="ja-JP" b="1"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999271105"/>
      </p:ext>
    </p:extLst>
  </p:cSld>
  <p:clrMapOvr>
    <a:masterClrMapping/>
  </p:clrMapOvr>
</p:sld>
</file>

<file path=ppt/theme/theme1.xml><?xml version="1.0" encoding="utf-8"?>
<a:theme xmlns:a="http://schemas.openxmlformats.org/drawingml/2006/main" name="フレーム">
  <a:themeElements>
    <a:clrScheme name="フレーム">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フレーム">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フレーム</Template>
  <TotalTime>2363</TotalTime>
  <Words>2999</Words>
  <Application>Microsoft Office PowerPoint</Application>
  <PresentationFormat>ワイド画面</PresentationFormat>
  <Paragraphs>194</Paragraphs>
  <Slides>9</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UD デジタル 教科書体 NK-R</vt:lpstr>
      <vt:lpstr>游ゴシック</vt:lpstr>
      <vt:lpstr>Arial</vt:lpstr>
      <vt:lpstr>Corbel</vt:lpstr>
      <vt:lpstr>Wingdings 2</vt:lpstr>
      <vt:lpstr>フレーム</vt:lpstr>
      <vt:lpstr>感染症対応に関する よくある課題と 各施設の工夫</vt:lpstr>
      <vt:lpstr>目次</vt:lpstr>
      <vt:lpstr>吐物処理編</vt:lpstr>
      <vt:lpstr>感染防護具（PPE）編</vt:lpstr>
      <vt:lpstr>トイレ・オムツ対応編</vt:lpstr>
      <vt:lpstr>保護者対応編</vt:lpstr>
      <vt:lpstr>施設内研修編</vt:lpstr>
      <vt:lpstr>参考資料</vt:lpstr>
      <vt:lpstr>最後に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感染症対応に関する よくある課題と 各施設の工夫</dc:title>
  <dc:creator>赤松 昇</dc:creator>
  <cp:lastModifiedBy>寺本 雄太</cp:lastModifiedBy>
  <cp:revision>90</cp:revision>
  <cp:lastPrinted>2024-07-18T07:36:16Z</cp:lastPrinted>
  <dcterms:created xsi:type="dcterms:W3CDTF">2024-05-10T00:36:10Z</dcterms:created>
  <dcterms:modified xsi:type="dcterms:W3CDTF">2024-08-14T08:21:59Z</dcterms:modified>
</cp:coreProperties>
</file>