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6" r:id="rId1"/>
  </p:sldMasterIdLst>
  <p:notesMasterIdLst>
    <p:notesMasterId r:id="rId10"/>
  </p:notesMasterIdLst>
  <p:handoutMasterIdLst>
    <p:handoutMasterId r:id="rId11"/>
  </p:handoutMasterIdLst>
  <p:sldIdLst>
    <p:sldId id="263" r:id="rId2"/>
    <p:sldId id="404" r:id="rId3"/>
    <p:sldId id="447" r:id="rId4"/>
    <p:sldId id="406" r:id="rId5"/>
    <p:sldId id="261" r:id="rId6"/>
    <p:sldId id="844" r:id="rId7"/>
    <p:sldId id="7490" r:id="rId8"/>
    <p:sldId id="385" r:id="rId9"/>
  </p:sldIdLst>
  <p:sldSz cx="9144000" cy="5145088"/>
  <p:notesSz cx="9869488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81698" autoAdjust="0"/>
  </p:normalViewPr>
  <p:slideViewPr>
    <p:cSldViewPr snapToGrid="0" snapToObjects="1">
      <p:cViewPr varScale="1">
        <p:scale>
          <a:sx n="76" d="100"/>
          <a:sy n="76" d="100"/>
        </p:scale>
        <p:origin x="132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178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EAB2E9C-D6B3-49F8-A4A9-C4BEB7CF49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779" cy="33795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5A05DB-14CB-4FA0-991E-7FEC875229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397807"/>
            <a:ext cx="4276779" cy="33795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B3F401-E320-4AAC-BF12-05090ED9AF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0426" y="6397807"/>
            <a:ext cx="4276779" cy="33795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BDC0B3A-A459-4B7F-9153-B14D7FB3EAD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CFA54DD-FE80-40E9-BD51-1138525FCF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1175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dirty="0"/>
              <a:t>2024/6/28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1916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779" cy="33795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0426" y="0"/>
            <a:ext cx="4276779" cy="33795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421DC09C-6FDD-EA48-AF0D-5C414691DAFB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41375"/>
            <a:ext cx="4040188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950" y="3241587"/>
            <a:ext cx="7895590" cy="265220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6779" cy="33795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0426" y="6397807"/>
            <a:ext cx="4276779" cy="33795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72E4648D-DF30-1C48-9134-F7D130005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8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061">
              <a:defRPr/>
            </a:pPr>
            <a:r>
              <a:rPr lang="ja-JP" altLang="ja-JP" dirty="0"/>
              <a:t>感染症が発生するためには、病原体を排出する「感染源」、その病原体が宿主に伝播</a:t>
            </a:r>
            <a:r>
              <a:rPr lang="ja-JP" altLang="en-US" dirty="0"/>
              <a:t>し</a:t>
            </a:r>
            <a:r>
              <a:rPr lang="ja-JP" altLang="ja-JP" dirty="0"/>
              <a:t>、広まる「感染経路」、そして病原体の伝播を受けた「宿主に感受性が存在する、つまり予防するための免疫が弱く、感染</a:t>
            </a:r>
            <a:r>
              <a:rPr lang="ja-JP" altLang="en-US" dirty="0"/>
              <a:t>しやすい</a:t>
            </a:r>
            <a:r>
              <a:rPr lang="ja-JP" altLang="ja-JP" dirty="0"/>
              <a:t>こと」が必要です。感染源、感染経路、および感染性が存在する宿主の３つを感染症成立のための３大要因といいます。</a:t>
            </a:r>
            <a:endParaRPr lang="ja-JP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E9C6-34DA-4BCD-BD35-F25CD4A8BE87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7409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〇感染症成立の３要素というものがあり、これらのどれか１つまたは複数が原因となって、</a:t>
            </a:r>
            <a:endParaRPr kumimoji="1" lang="en-US" altLang="ja-JP" dirty="0"/>
          </a:p>
          <a:p>
            <a:r>
              <a:rPr kumimoji="1" lang="ja-JP" altLang="en-US" dirty="0"/>
              <a:t>感染は広がります。</a:t>
            </a:r>
            <a:endParaRPr kumimoji="1" lang="en-US" altLang="ja-JP" dirty="0"/>
          </a:p>
          <a:p>
            <a:r>
              <a:rPr kumimoji="1" lang="ja-JP" altLang="en-US" dirty="0"/>
              <a:t>・感染源：ウイルスや細菌をもつ人や食品</a:t>
            </a:r>
            <a:endParaRPr kumimoji="1" lang="en-US" altLang="ja-JP" dirty="0"/>
          </a:p>
          <a:p>
            <a:r>
              <a:rPr kumimoji="1" lang="ja-JP" altLang="en-US" dirty="0"/>
              <a:t>・感染経路：ウイルスや食品を体に運ぶ方法</a:t>
            </a:r>
            <a:endParaRPr kumimoji="1" lang="en-US" altLang="ja-JP" dirty="0"/>
          </a:p>
          <a:p>
            <a:pPr defTabSz="914340">
              <a:defRPr/>
            </a:pPr>
            <a:r>
              <a:rPr kumimoji="1" lang="ja-JP" altLang="en-US" dirty="0"/>
              <a:t>・宿主：ウイルスや細菌が増殖する場所</a:t>
            </a:r>
            <a:endParaRPr kumimoji="1" lang="en-US" altLang="ja-JP" dirty="0"/>
          </a:p>
          <a:p>
            <a:pPr defTabSz="914340">
              <a:defRPr/>
            </a:pPr>
            <a:r>
              <a:rPr kumimoji="1" lang="ja-JP" altLang="en-US" dirty="0"/>
              <a:t>感染対策においては、３要素のうちひとつでも取り除くことが、感染対策に寄与します。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〇例えば、宿主の抵抗力を向上させること、つまり、例えば職員の方がしっかり休んだり、栄養をとったりすること、</a:t>
            </a:r>
            <a:endParaRPr kumimoji="1" lang="en-US" altLang="ja-JP" dirty="0"/>
          </a:p>
          <a:p>
            <a:r>
              <a:rPr kumimoji="1" lang="ja-JP" altLang="en-US" dirty="0"/>
              <a:t>また、感染経路の遮断としては、園内での感染対策、学校での学級閉鎖などがそれを意味しています。</a:t>
            </a:r>
            <a:endParaRPr kumimoji="1" lang="en-US" altLang="ja-JP" dirty="0"/>
          </a:p>
          <a:p>
            <a:r>
              <a:rPr kumimoji="1" lang="ja-JP" altLang="en-US" dirty="0"/>
              <a:t>〇感染経路として飛沫感染や、接触感染が主な感染経路としてあげられますが、</a:t>
            </a:r>
            <a:endParaRPr kumimoji="1" lang="en-US" altLang="ja-JP" dirty="0"/>
          </a:p>
          <a:p>
            <a:r>
              <a:rPr kumimoji="1" lang="ja-JP" altLang="en-US" dirty="0"/>
              <a:t>飛沫感染は、感染している人が咳やくしゃみ、会話をした際に、病原体が含まれた小さな水滴</a:t>
            </a:r>
            <a:r>
              <a:rPr kumimoji="1" lang="en-US" altLang="ja-JP" dirty="0"/>
              <a:t>(</a:t>
            </a:r>
            <a:r>
              <a:rPr kumimoji="1" lang="ja-JP" altLang="en-US" dirty="0"/>
              <a:t>飛沫</a:t>
            </a:r>
          </a:p>
          <a:p>
            <a:r>
              <a:rPr kumimoji="1" lang="ja-JP" altLang="en-US" dirty="0"/>
              <a:t>）が口から飛び、これを近くにいる人が吸い込むことで感染します。飛沫が飛び散る範囲は１～２ｍです。</a:t>
            </a:r>
            <a:endParaRPr kumimoji="1" lang="en-US" altLang="ja-JP" dirty="0"/>
          </a:p>
          <a:p>
            <a:r>
              <a:rPr kumimoji="1" lang="ja-JP" altLang="en-US" dirty="0"/>
              <a:t>〇また、接触感染は、病原体の付着した手で口、鼻又は眼をさわること、病原体の付着した遊具等を</a:t>
            </a:r>
            <a:endParaRPr kumimoji="1" lang="en-US" altLang="ja-JP" dirty="0"/>
          </a:p>
          <a:p>
            <a:r>
              <a:rPr kumimoji="1" lang="ja-JP" altLang="en-US" dirty="0"/>
              <a:t>舐めること等によって病原体が体内に侵入します。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D715C-AD95-421F-89BE-7A352C7F003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995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D715C-AD95-421F-89BE-7A352C7F003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301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4664" y="1240036"/>
            <a:ext cx="6300000" cy="110799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algn="l" fontAlgn="auto">
              <a:lnSpc>
                <a:spcPct val="100000"/>
              </a:lnSpc>
              <a:spcBef>
                <a:spcPts val="1800"/>
              </a:spcBef>
              <a:defRPr sz="3600" b="1" kern="2000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/>
              <a:t>タイトルが入ります</a:t>
            </a:r>
            <a:br>
              <a:rPr lang="en-US" altLang="ja-JP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4664" y="2624964"/>
            <a:ext cx="6840000" cy="28800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buNone/>
              <a:defRPr sz="2000" baseline="0">
                <a:latin typeface="BIZ UDゴシック" panose="020B0400000000000000" pitchFamily="49" charset="-128"/>
              </a:defRPr>
            </a:lvl1pPr>
            <a:lvl2pPr marL="316615" indent="0" algn="ctr">
              <a:buNone/>
              <a:defRPr sz="1385"/>
            </a:lvl2pPr>
            <a:lvl3pPr marL="633231" indent="0" algn="ctr">
              <a:buNone/>
              <a:defRPr sz="1247"/>
            </a:lvl3pPr>
            <a:lvl4pPr marL="949846" indent="0" algn="ctr">
              <a:buNone/>
              <a:defRPr sz="1108"/>
            </a:lvl4pPr>
            <a:lvl5pPr marL="1266461" indent="0" algn="ctr">
              <a:buNone/>
              <a:defRPr sz="1108"/>
            </a:lvl5pPr>
            <a:lvl6pPr marL="1583077" indent="0" algn="ctr">
              <a:buNone/>
              <a:defRPr sz="1108"/>
            </a:lvl6pPr>
            <a:lvl7pPr marL="1899692" indent="0" algn="ctr">
              <a:buNone/>
              <a:defRPr sz="1108"/>
            </a:lvl7pPr>
            <a:lvl8pPr marL="2216308" indent="0" algn="ctr">
              <a:buNone/>
              <a:defRPr sz="1108"/>
            </a:lvl8pPr>
            <a:lvl9pPr marL="2532924" indent="0" algn="ctr">
              <a:buNone/>
              <a:defRPr sz="1108"/>
            </a:lvl9pPr>
          </a:lstStyle>
          <a:p>
            <a:r>
              <a:rPr lang="ja-JP" altLang="en-US"/>
              <a:t>サブタイトルが入ります</a:t>
            </a:r>
            <a:endParaRPr lang="en-US" altLang="ja-JP" dirty="0"/>
          </a:p>
        </p:txBody>
      </p:sp>
      <p:sp>
        <p:nvSpPr>
          <p:cNvPr id="22" name="正方形/長方形 9">
            <a:extLst>
              <a:ext uri="{FF2B5EF4-FFF2-40B4-BE49-F238E27FC236}">
                <a16:creationId xmlns:a16="http://schemas.microsoft.com/office/drawing/2014/main" id="{F3897B38-F33F-FC2C-EA08-8B1341DD3CE0}"/>
              </a:ext>
            </a:extLst>
          </p:cNvPr>
          <p:cNvSpPr/>
          <p:nvPr userDrawn="1"/>
        </p:nvSpPr>
        <p:spPr>
          <a:xfrm>
            <a:off x="6151112" y="6352"/>
            <a:ext cx="2992889" cy="2878005"/>
          </a:xfrm>
          <a:custGeom>
            <a:avLst/>
            <a:gdLst>
              <a:gd name="connsiteX0" fmla="*/ 0 w 3274194"/>
              <a:gd name="connsiteY0" fmla="*/ 0 h 2123090"/>
              <a:gd name="connsiteX1" fmla="*/ 3274194 w 3274194"/>
              <a:gd name="connsiteY1" fmla="*/ 0 h 2123090"/>
              <a:gd name="connsiteX2" fmla="*/ 3274194 w 3274194"/>
              <a:gd name="connsiteY2" fmla="*/ 2123090 h 2123090"/>
              <a:gd name="connsiteX3" fmla="*/ 0 w 3274194"/>
              <a:gd name="connsiteY3" fmla="*/ 2123090 h 2123090"/>
              <a:gd name="connsiteX4" fmla="*/ 0 w 3274194"/>
              <a:gd name="connsiteY4" fmla="*/ 0 h 2123090"/>
              <a:gd name="connsiteX0" fmla="*/ 0 w 3274194"/>
              <a:gd name="connsiteY0" fmla="*/ 0 h 3846787"/>
              <a:gd name="connsiteX1" fmla="*/ 3274194 w 3274194"/>
              <a:gd name="connsiteY1" fmla="*/ 0 h 3846787"/>
              <a:gd name="connsiteX2" fmla="*/ 3274194 w 3274194"/>
              <a:gd name="connsiteY2" fmla="*/ 2123090 h 3846787"/>
              <a:gd name="connsiteX3" fmla="*/ 1986455 w 3274194"/>
              <a:gd name="connsiteY3" fmla="*/ 3846787 h 3846787"/>
              <a:gd name="connsiteX4" fmla="*/ 0 w 3274194"/>
              <a:gd name="connsiteY4" fmla="*/ 0 h 3846787"/>
              <a:gd name="connsiteX0" fmla="*/ 0 w 3274194"/>
              <a:gd name="connsiteY0" fmla="*/ 0 h 3846787"/>
              <a:gd name="connsiteX1" fmla="*/ 3274194 w 3274194"/>
              <a:gd name="connsiteY1" fmla="*/ 0 h 3846787"/>
              <a:gd name="connsiteX2" fmla="*/ 3274194 w 3274194"/>
              <a:gd name="connsiteY2" fmla="*/ 2123090 h 3846787"/>
              <a:gd name="connsiteX3" fmla="*/ 1986455 w 3274194"/>
              <a:gd name="connsiteY3" fmla="*/ 3846787 h 3846787"/>
              <a:gd name="connsiteX4" fmla="*/ 0 w 3274194"/>
              <a:gd name="connsiteY4" fmla="*/ 0 h 3846787"/>
              <a:gd name="connsiteX0" fmla="*/ 0 w 3274194"/>
              <a:gd name="connsiteY0" fmla="*/ 0 h 3846787"/>
              <a:gd name="connsiteX1" fmla="*/ 3274194 w 3274194"/>
              <a:gd name="connsiteY1" fmla="*/ 0 h 3846787"/>
              <a:gd name="connsiteX2" fmla="*/ 3274194 w 3274194"/>
              <a:gd name="connsiteY2" fmla="*/ 2123090 h 3846787"/>
              <a:gd name="connsiteX3" fmla="*/ 1986455 w 3274194"/>
              <a:gd name="connsiteY3" fmla="*/ 3846787 h 3846787"/>
              <a:gd name="connsiteX4" fmla="*/ 0 w 3274194"/>
              <a:gd name="connsiteY4" fmla="*/ 0 h 3846787"/>
              <a:gd name="connsiteX0" fmla="*/ 0 w 3274194"/>
              <a:gd name="connsiteY0" fmla="*/ 0 h 3846787"/>
              <a:gd name="connsiteX1" fmla="*/ 3274194 w 3274194"/>
              <a:gd name="connsiteY1" fmla="*/ 0 h 3846787"/>
              <a:gd name="connsiteX2" fmla="*/ 3274194 w 3274194"/>
              <a:gd name="connsiteY2" fmla="*/ 2123090 h 3846787"/>
              <a:gd name="connsiteX3" fmla="*/ 1986455 w 3274194"/>
              <a:gd name="connsiteY3" fmla="*/ 3846787 h 3846787"/>
              <a:gd name="connsiteX4" fmla="*/ 0 w 3274194"/>
              <a:gd name="connsiteY4" fmla="*/ 0 h 3846787"/>
              <a:gd name="connsiteX0" fmla="*/ 0 w 3274194"/>
              <a:gd name="connsiteY0" fmla="*/ 0 h 3846787"/>
              <a:gd name="connsiteX1" fmla="*/ 3274194 w 3274194"/>
              <a:gd name="connsiteY1" fmla="*/ 0 h 3846787"/>
              <a:gd name="connsiteX2" fmla="*/ 3274194 w 3274194"/>
              <a:gd name="connsiteY2" fmla="*/ 2123090 h 3846787"/>
              <a:gd name="connsiteX3" fmla="*/ 1986455 w 3274194"/>
              <a:gd name="connsiteY3" fmla="*/ 3846787 h 3846787"/>
              <a:gd name="connsiteX4" fmla="*/ 0 w 3274194"/>
              <a:gd name="connsiteY4" fmla="*/ 0 h 3846787"/>
              <a:gd name="connsiteX0" fmla="*/ 0 w 3279510"/>
              <a:gd name="connsiteY0" fmla="*/ 5316 h 3846787"/>
              <a:gd name="connsiteX1" fmla="*/ 3279510 w 3279510"/>
              <a:gd name="connsiteY1" fmla="*/ 0 h 3846787"/>
              <a:gd name="connsiteX2" fmla="*/ 3279510 w 3279510"/>
              <a:gd name="connsiteY2" fmla="*/ 2123090 h 3846787"/>
              <a:gd name="connsiteX3" fmla="*/ 1991771 w 3279510"/>
              <a:gd name="connsiteY3" fmla="*/ 3846787 h 3846787"/>
              <a:gd name="connsiteX4" fmla="*/ 0 w 3279510"/>
              <a:gd name="connsiteY4" fmla="*/ 5316 h 3846787"/>
              <a:gd name="connsiteX0" fmla="*/ 0 w 3279510"/>
              <a:gd name="connsiteY0" fmla="*/ 5316 h 3846787"/>
              <a:gd name="connsiteX1" fmla="*/ 3226347 w 3279510"/>
              <a:gd name="connsiteY1" fmla="*/ 0 h 3846787"/>
              <a:gd name="connsiteX2" fmla="*/ 3279510 w 3279510"/>
              <a:gd name="connsiteY2" fmla="*/ 2123090 h 3846787"/>
              <a:gd name="connsiteX3" fmla="*/ 1991771 w 3279510"/>
              <a:gd name="connsiteY3" fmla="*/ 3846787 h 3846787"/>
              <a:gd name="connsiteX4" fmla="*/ 0 w 3279510"/>
              <a:gd name="connsiteY4" fmla="*/ 5316 h 3846787"/>
              <a:gd name="connsiteX0" fmla="*/ 0 w 3226347"/>
              <a:gd name="connsiteY0" fmla="*/ 5316 h 3846787"/>
              <a:gd name="connsiteX1" fmla="*/ 3226347 w 3226347"/>
              <a:gd name="connsiteY1" fmla="*/ 0 h 3846787"/>
              <a:gd name="connsiteX2" fmla="*/ 3221031 w 3226347"/>
              <a:gd name="connsiteY2" fmla="*/ 2133722 h 3846787"/>
              <a:gd name="connsiteX3" fmla="*/ 1991771 w 3226347"/>
              <a:gd name="connsiteY3" fmla="*/ 3846787 h 3846787"/>
              <a:gd name="connsiteX4" fmla="*/ 0 w 3226347"/>
              <a:gd name="connsiteY4" fmla="*/ 5316 h 3846787"/>
              <a:gd name="connsiteX0" fmla="*/ 0 w 3226347"/>
              <a:gd name="connsiteY0" fmla="*/ 5316 h 3846787"/>
              <a:gd name="connsiteX1" fmla="*/ 3226347 w 3226347"/>
              <a:gd name="connsiteY1" fmla="*/ 0 h 3846787"/>
              <a:gd name="connsiteX2" fmla="*/ 3215714 w 3226347"/>
              <a:gd name="connsiteY2" fmla="*/ 2112457 h 3846787"/>
              <a:gd name="connsiteX3" fmla="*/ 1991771 w 3226347"/>
              <a:gd name="connsiteY3" fmla="*/ 3846787 h 3846787"/>
              <a:gd name="connsiteX4" fmla="*/ 0 w 3226347"/>
              <a:gd name="connsiteY4" fmla="*/ 5316 h 3846787"/>
              <a:gd name="connsiteX0" fmla="*/ 0 w 3226347"/>
              <a:gd name="connsiteY0" fmla="*/ 5316 h 3846787"/>
              <a:gd name="connsiteX1" fmla="*/ 3226347 w 3226347"/>
              <a:gd name="connsiteY1" fmla="*/ 0 h 3846787"/>
              <a:gd name="connsiteX2" fmla="*/ 3221030 w 3226347"/>
              <a:gd name="connsiteY2" fmla="*/ 2123089 h 3846787"/>
              <a:gd name="connsiteX3" fmla="*/ 1991771 w 3226347"/>
              <a:gd name="connsiteY3" fmla="*/ 3846787 h 3846787"/>
              <a:gd name="connsiteX4" fmla="*/ 0 w 3226347"/>
              <a:gd name="connsiteY4" fmla="*/ 5316 h 3846787"/>
              <a:gd name="connsiteX0" fmla="*/ 0 w 3226347"/>
              <a:gd name="connsiteY0" fmla="*/ 5316 h 3793624"/>
              <a:gd name="connsiteX1" fmla="*/ 3226347 w 3226347"/>
              <a:gd name="connsiteY1" fmla="*/ 0 h 3793624"/>
              <a:gd name="connsiteX2" fmla="*/ 3221030 w 3226347"/>
              <a:gd name="connsiteY2" fmla="*/ 2123089 h 3793624"/>
              <a:gd name="connsiteX3" fmla="*/ 1981139 w 3226347"/>
              <a:gd name="connsiteY3" fmla="*/ 3793624 h 3793624"/>
              <a:gd name="connsiteX4" fmla="*/ 0 w 3226347"/>
              <a:gd name="connsiteY4" fmla="*/ 5316 h 3793624"/>
              <a:gd name="connsiteX0" fmla="*/ 0 w 3226347"/>
              <a:gd name="connsiteY0" fmla="*/ 5316 h 3793624"/>
              <a:gd name="connsiteX1" fmla="*/ 3226347 w 3226347"/>
              <a:gd name="connsiteY1" fmla="*/ 0 h 3793624"/>
              <a:gd name="connsiteX2" fmla="*/ 3221030 w 3226347"/>
              <a:gd name="connsiteY2" fmla="*/ 2123089 h 3793624"/>
              <a:gd name="connsiteX3" fmla="*/ 1981139 w 3226347"/>
              <a:gd name="connsiteY3" fmla="*/ 3793624 h 3793624"/>
              <a:gd name="connsiteX4" fmla="*/ 0 w 3226347"/>
              <a:gd name="connsiteY4" fmla="*/ 5316 h 3793624"/>
              <a:gd name="connsiteX0" fmla="*/ 0 w 3226347"/>
              <a:gd name="connsiteY0" fmla="*/ 5316 h 3804257"/>
              <a:gd name="connsiteX1" fmla="*/ 3226347 w 3226347"/>
              <a:gd name="connsiteY1" fmla="*/ 0 h 3804257"/>
              <a:gd name="connsiteX2" fmla="*/ 3221030 w 3226347"/>
              <a:gd name="connsiteY2" fmla="*/ 2123089 h 3804257"/>
              <a:gd name="connsiteX3" fmla="*/ 1970507 w 3226347"/>
              <a:gd name="connsiteY3" fmla="*/ 3804257 h 3804257"/>
              <a:gd name="connsiteX4" fmla="*/ 0 w 3226347"/>
              <a:gd name="connsiteY4" fmla="*/ 5316 h 3804257"/>
              <a:gd name="connsiteX0" fmla="*/ 0 w 3242296"/>
              <a:gd name="connsiteY0" fmla="*/ 0 h 3804257"/>
              <a:gd name="connsiteX1" fmla="*/ 3242296 w 3242296"/>
              <a:gd name="connsiteY1" fmla="*/ 0 h 3804257"/>
              <a:gd name="connsiteX2" fmla="*/ 3236979 w 3242296"/>
              <a:gd name="connsiteY2" fmla="*/ 2123089 h 3804257"/>
              <a:gd name="connsiteX3" fmla="*/ 1986456 w 3242296"/>
              <a:gd name="connsiteY3" fmla="*/ 3804257 h 3804257"/>
              <a:gd name="connsiteX4" fmla="*/ 0 w 3242296"/>
              <a:gd name="connsiteY4" fmla="*/ 0 h 3804257"/>
              <a:gd name="connsiteX0" fmla="*/ 0 w 3242296"/>
              <a:gd name="connsiteY0" fmla="*/ 0 h 3836155"/>
              <a:gd name="connsiteX1" fmla="*/ 3242296 w 3242296"/>
              <a:gd name="connsiteY1" fmla="*/ 0 h 3836155"/>
              <a:gd name="connsiteX2" fmla="*/ 3236979 w 3242296"/>
              <a:gd name="connsiteY2" fmla="*/ 2123089 h 3836155"/>
              <a:gd name="connsiteX3" fmla="*/ 1959875 w 3242296"/>
              <a:gd name="connsiteY3" fmla="*/ 3836155 h 3836155"/>
              <a:gd name="connsiteX4" fmla="*/ 0 w 3242296"/>
              <a:gd name="connsiteY4" fmla="*/ 0 h 3836155"/>
              <a:gd name="connsiteX0" fmla="*/ 0 w 3242296"/>
              <a:gd name="connsiteY0" fmla="*/ 0 h 3836155"/>
              <a:gd name="connsiteX1" fmla="*/ 3242296 w 3242296"/>
              <a:gd name="connsiteY1" fmla="*/ 0 h 3836155"/>
              <a:gd name="connsiteX2" fmla="*/ 3236979 w 3242296"/>
              <a:gd name="connsiteY2" fmla="*/ 2123089 h 3836155"/>
              <a:gd name="connsiteX3" fmla="*/ 1959875 w 3242296"/>
              <a:gd name="connsiteY3" fmla="*/ 3836155 h 3836155"/>
              <a:gd name="connsiteX4" fmla="*/ 0 w 3242296"/>
              <a:gd name="connsiteY4" fmla="*/ 0 h 3836155"/>
              <a:gd name="connsiteX0" fmla="*/ 0 w 3242296"/>
              <a:gd name="connsiteY0" fmla="*/ 0 h 3836155"/>
              <a:gd name="connsiteX1" fmla="*/ 3242296 w 3242296"/>
              <a:gd name="connsiteY1" fmla="*/ 0 h 3836155"/>
              <a:gd name="connsiteX2" fmla="*/ 3236979 w 3242296"/>
              <a:gd name="connsiteY2" fmla="*/ 2123089 h 3836155"/>
              <a:gd name="connsiteX3" fmla="*/ 1959875 w 3242296"/>
              <a:gd name="connsiteY3" fmla="*/ 3836155 h 3836155"/>
              <a:gd name="connsiteX4" fmla="*/ 0 w 3242296"/>
              <a:gd name="connsiteY4" fmla="*/ 0 h 3836155"/>
              <a:gd name="connsiteX0" fmla="*/ 0 w 3242296"/>
              <a:gd name="connsiteY0" fmla="*/ 0 h 3836155"/>
              <a:gd name="connsiteX1" fmla="*/ 3242296 w 3242296"/>
              <a:gd name="connsiteY1" fmla="*/ 0 h 3836155"/>
              <a:gd name="connsiteX2" fmla="*/ 3236979 w 3242296"/>
              <a:gd name="connsiteY2" fmla="*/ 2123089 h 3836155"/>
              <a:gd name="connsiteX3" fmla="*/ 1965191 w 3242296"/>
              <a:gd name="connsiteY3" fmla="*/ 3836155 h 3836155"/>
              <a:gd name="connsiteX4" fmla="*/ 0 w 3242296"/>
              <a:gd name="connsiteY4" fmla="*/ 0 h 3836155"/>
              <a:gd name="connsiteX0" fmla="*/ 0 w 3242296"/>
              <a:gd name="connsiteY0" fmla="*/ 0 h 3836155"/>
              <a:gd name="connsiteX1" fmla="*/ 3242296 w 3242296"/>
              <a:gd name="connsiteY1" fmla="*/ 0 h 3836155"/>
              <a:gd name="connsiteX2" fmla="*/ 3236979 w 3242296"/>
              <a:gd name="connsiteY2" fmla="*/ 2123089 h 3836155"/>
              <a:gd name="connsiteX3" fmla="*/ 1965191 w 3242296"/>
              <a:gd name="connsiteY3" fmla="*/ 3836155 h 3836155"/>
              <a:gd name="connsiteX4" fmla="*/ 0 w 3242296"/>
              <a:gd name="connsiteY4" fmla="*/ 0 h 3836155"/>
              <a:gd name="connsiteX0" fmla="*/ 0 w 3242296"/>
              <a:gd name="connsiteY0" fmla="*/ 0 h 3836155"/>
              <a:gd name="connsiteX1" fmla="*/ 3242296 w 3242296"/>
              <a:gd name="connsiteY1" fmla="*/ 0 h 3836155"/>
              <a:gd name="connsiteX2" fmla="*/ 3236979 w 3242296"/>
              <a:gd name="connsiteY2" fmla="*/ 2123089 h 3836155"/>
              <a:gd name="connsiteX3" fmla="*/ 1965191 w 3242296"/>
              <a:gd name="connsiteY3" fmla="*/ 3836155 h 3836155"/>
              <a:gd name="connsiteX4" fmla="*/ 0 w 3242296"/>
              <a:gd name="connsiteY4" fmla="*/ 0 h 3836155"/>
              <a:gd name="connsiteX0" fmla="*/ 0 w 3242296"/>
              <a:gd name="connsiteY0" fmla="*/ 0 h 3836155"/>
              <a:gd name="connsiteX1" fmla="*/ 3242296 w 3242296"/>
              <a:gd name="connsiteY1" fmla="*/ 0 h 3836155"/>
              <a:gd name="connsiteX2" fmla="*/ 3236979 w 3242296"/>
              <a:gd name="connsiteY2" fmla="*/ 2123089 h 3836155"/>
              <a:gd name="connsiteX3" fmla="*/ 1965191 w 3242296"/>
              <a:gd name="connsiteY3" fmla="*/ 3836155 h 3836155"/>
              <a:gd name="connsiteX4" fmla="*/ 0 w 3242296"/>
              <a:gd name="connsiteY4" fmla="*/ 0 h 383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2296" h="3836155">
                <a:moveTo>
                  <a:pt x="0" y="0"/>
                </a:moveTo>
                <a:lnTo>
                  <a:pt x="3242296" y="0"/>
                </a:lnTo>
                <a:cubicBezTo>
                  <a:pt x="3238752" y="704152"/>
                  <a:pt x="3240523" y="1418937"/>
                  <a:pt x="3236979" y="2123089"/>
                </a:cubicBezTo>
                <a:cubicBezTo>
                  <a:pt x="2807733" y="2697655"/>
                  <a:pt x="2494224" y="3203722"/>
                  <a:pt x="1965191" y="3836155"/>
                </a:cubicBezTo>
                <a:cubicBezTo>
                  <a:pt x="1761768" y="2855700"/>
                  <a:pt x="1203374" y="1491980"/>
                  <a:pt x="0" y="0"/>
                </a:cubicBezTo>
                <a:close/>
              </a:path>
            </a:pathLst>
          </a:custGeom>
          <a:noFill/>
          <a:ln w="1905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7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2E464C3-49A6-8260-3C4F-3D0897878B7A}"/>
              </a:ext>
            </a:extLst>
          </p:cNvPr>
          <p:cNvSpPr txBox="1"/>
          <p:nvPr userDrawn="1"/>
        </p:nvSpPr>
        <p:spPr>
          <a:xfrm>
            <a:off x="400051" y="876571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350"/>
          </a:p>
        </p:txBody>
      </p:sp>
      <p:sp>
        <p:nvSpPr>
          <p:cNvPr id="7" name="テキスト プレースホルダー 5">
            <a:extLst>
              <a:ext uri="{FF2B5EF4-FFF2-40B4-BE49-F238E27FC236}">
                <a16:creationId xmlns:a16="http://schemas.microsoft.com/office/drawing/2014/main" id="{351ABEF6-7425-6DD0-D861-5BC3F91A2F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3517041"/>
            <a:ext cx="5868988" cy="86998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600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kumimoji="1" lang="ja-JP" altLang="en-US"/>
              <a:t>部署名</a:t>
            </a:r>
            <a:r>
              <a:rPr kumimoji="1" lang="en-US" altLang="ja-JP" dirty="0"/>
              <a:t> </a:t>
            </a:r>
            <a:r>
              <a:rPr kumimoji="1" lang="ja-JP" altLang="en-US"/>
              <a:t>氏名</a:t>
            </a:r>
            <a:endParaRPr kumimoji="1" lang="en-US" altLang="ja-JP" dirty="0"/>
          </a:p>
        </p:txBody>
      </p:sp>
      <p:sp>
        <p:nvSpPr>
          <p:cNvPr id="11" name="テキスト プレースホルダー 5">
            <a:extLst>
              <a:ext uri="{FF2B5EF4-FFF2-40B4-BE49-F238E27FC236}">
                <a16:creationId xmlns:a16="http://schemas.microsoft.com/office/drawing/2014/main" id="{CA577487-419E-57CE-3495-B47C2A1FC5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4605924"/>
            <a:ext cx="5400000" cy="1661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1200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/>
              <a:t>年</a:t>
            </a:r>
            <a:r>
              <a:rPr kumimoji="1" lang="en-US" altLang="ja-JP" dirty="0"/>
              <a:t>00</a:t>
            </a:r>
            <a:r>
              <a:rPr kumimoji="1" lang="ja-JP" altLang="en-US"/>
              <a:t>月</a:t>
            </a:r>
            <a:r>
              <a:rPr kumimoji="1" lang="en-US" altLang="ja-JP" dirty="0"/>
              <a:t>00</a:t>
            </a:r>
            <a:r>
              <a:rPr kumimoji="1" lang="ja-JP" altLang="en-US"/>
              <a:t>日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553BCC8-DC5E-83B5-FEC7-400F259152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9042" y="-3079"/>
            <a:ext cx="3465687" cy="51588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A33139C3-7255-1A98-1A99-5DA2094119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750" y="370920"/>
            <a:ext cx="2523490" cy="16942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EC592B9-F24F-B89F-3768-717FCEA0944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64796" y="4487070"/>
            <a:ext cx="1188000" cy="30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312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8" userDrawn="1">
          <p15:clr>
            <a:srgbClr val="F26B43"/>
          </p15:clr>
        </p15:guide>
        <p15:guide id="4" pos="5760">
          <p15:clr>
            <a:srgbClr val="F26B43"/>
          </p15:clr>
        </p15:guide>
        <p15:guide id="6" orient="horz" pos="3012" userDrawn="1">
          <p15:clr>
            <a:srgbClr val="F26B43"/>
          </p15:clr>
        </p15:guide>
        <p15:guide id="7" pos="340">
          <p15:clr>
            <a:srgbClr val="F26B43"/>
          </p15:clr>
        </p15:guide>
        <p15:guide id="8" pos="5420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_基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FC433405-00C6-681C-6E1F-5D9BB3EC5213}"/>
              </a:ext>
            </a:extLst>
          </p:cNvPr>
          <p:cNvSpPr txBox="1">
            <a:spLocks/>
          </p:cNvSpPr>
          <p:nvPr userDrawn="1"/>
        </p:nvSpPr>
        <p:spPr>
          <a:xfrm>
            <a:off x="358775" y="4655327"/>
            <a:ext cx="8426450" cy="135042"/>
          </a:xfrm>
          <a:prstGeom prst="rect">
            <a:avLst/>
          </a:prstGeom>
        </p:spPr>
        <p:txBody>
          <a:bodyPr vert="horz" lIns="0" tIns="0" rIns="0" bIns="0" rtlCol="0" anchor="b">
            <a:normAutofit lnSpcReduction="10000"/>
          </a:bodyPr>
          <a:lstStyle>
            <a:lvl1pPr marL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buNone/>
              <a:defRPr kumimoji="1" sz="2800" kern="20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j-cs"/>
              </a:defRPr>
            </a:lvl1pPr>
          </a:lstStyle>
          <a:p>
            <a:endParaRPr lang="en-US" sz="900" baseline="0" dirty="0">
              <a:latin typeface="BIZ UDゴシック" panose="020B0400000000000000" pitchFamily="49" charset="-12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06C6BF-DB33-9895-2238-6923D1AE41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8774" y="370800"/>
            <a:ext cx="675830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algn="l" fontAlgn="auto">
              <a:lnSpc>
                <a:spcPct val="100000"/>
              </a:lnSpc>
              <a:spcBef>
                <a:spcPts val="1800"/>
              </a:spcBef>
              <a:defRPr sz="2000" b="1" kern="2000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/>
              <a:t>タイトルが入ります</a:t>
            </a:r>
            <a:endParaRPr lang="en-US" dirty="0"/>
          </a:p>
        </p:txBody>
      </p:sp>
      <p:sp>
        <p:nvSpPr>
          <p:cNvPr id="2" name="テキスト プレースホルダー 5">
            <a:extLst>
              <a:ext uri="{FF2B5EF4-FFF2-40B4-BE49-F238E27FC236}">
                <a16:creationId xmlns:a16="http://schemas.microsoft.com/office/drawing/2014/main" id="{42864FF2-638A-4334-6796-B3AE8476CF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8775" y="964095"/>
            <a:ext cx="8426450" cy="288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800" b="1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lvl="0"/>
            <a:r>
              <a:rPr kumimoji="1" lang="ja-JP" altLang="en-US"/>
              <a:t>本文が入ります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6DD65C8E-B513-BF6C-4249-C40F0B05EA4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775" y="4631898"/>
            <a:ext cx="84264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lvl="0"/>
            <a:r>
              <a:rPr kumimoji="1" lang="ja-JP" altLang="en-US"/>
              <a:t>注釈が入ります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1C9C74-7365-AB78-008F-D73B31869F1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87F6B17-BD80-9043-9E61-096367EC38A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9A9B77F-FE39-25BB-1938-AF97CB0648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43228" y="361950"/>
            <a:ext cx="1041996" cy="44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639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8" userDrawn="1">
          <p15:clr>
            <a:srgbClr val="F26B43"/>
          </p15:clr>
        </p15:guide>
        <p15:guide id="2" orient="horz" pos="3014" userDrawn="1">
          <p15:clr>
            <a:srgbClr val="F26B43"/>
          </p15:clr>
        </p15:guide>
        <p15:guide id="3" pos="5534" userDrawn="1">
          <p15:clr>
            <a:srgbClr val="F26B43"/>
          </p15:clr>
        </p15:guide>
        <p15:guide id="4" pos="226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_フッター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6E68512-4ED7-30FA-2929-F33C39065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8775" y="370800"/>
            <a:ext cx="8426450" cy="307777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marL="0" algn="l" fontAlgn="auto">
              <a:lnSpc>
                <a:spcPct val="100000"/>
              </a:lnSpc>
              <a:spcBef>
                <a:spcPts val="1800"/>
              </a:spcBef>
              <a:defRPr sz="2000" b="1" kern="2000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/>
              <a:t>タイトルが入ります</a:t>
            </a:r>
            <a:endParaRPr lang="en-US" dirty="0"/>
          </a:p>
        </p:txBody>
      </p:sp>
      <p:sp>
        <p:nvSpPr>
          <p:cNvPr id="3" name="テキスト プレースホルダー 5">
            <a:extLst>
              <a:ext uri="{FF2B5EF4-FFF2-40B4-BE49-F238E27FC236}">
                <a16:creationId xmlns:a16="http://schemas.microsoft.com/office/drawing/2014/main" id="{35786219-34AB-FB7B-80B0-6A0D216F07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8775" y="964095"/>
            <a:ext cx="8426450" cy="288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800" b="1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lvl="0"/>
            <a:r>
              <a:rPr kumimoji="1" lang="ja-JP" altLang="en-US"/>
              <a:t>本文が入ります</a:t>
            </a:r>
          </a:p>
        </p:txBody>
      </p:sp>
      <p:sp>
        <p:nvSpPr>
          <p:cNvPr id="5" name="テキスト プレースホルダー 9">
            <a:extLst>
              <a:ext uri="{FF2B5EF4-FFF2-40B4-BE49-F238E27FC236}">
                <a16:creationId xmlns:a16="http://schemas.microsoft.com/office/drawing/2014/main" id="{5C1D77D8-7EA6-E3A2-BC20-CB436AAE66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775" y="4631827"/>
            <a:ext cx="6120000" cy="1523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1100" baseline="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lvl="0"/>
            <a:r>
              <a:rPr kumimoji="1" lang="ja-JP" altLang="en-US"/>
              <a:t>注釈が入ります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6055E8A-21EF-673C-4EF9-4CEED1926F6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87F6B17-BD80-9043-9E61-096367EC38A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E824CC9-95DD-E703-19E0-60CBB71E91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43228" y="4335174"/>
            <a:ext cx="1041996" cy="44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15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8" userDrawn="1">
          <p15:clr>
            <a:srgbClr val="F26B43"/>
          </p15:clr>
        </p15:guide>
        <p15:guide id="2" orient="horz" pos="3014" userDrawn="1">
          <p15:clr>
            <a:srgbClr val="F26B43"/>
          </p15:clr>
        </p15:guide>
        <p15:guide id="3" pos="5534" userDrawn="1">
          <p15:clr>
            <a:srgbClr val="F26B43"/>
          </p15:clr>
        </p15:guide>
        <p15:guide id="4" pos="226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ECD3-D870-47E7-8AFC-E044CDBAB8E4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417C-36EC-4507-9302-B78C90E3E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82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869A-0571-4FA3-ABE6-94592426EB77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令和５年度港南区福祉保健センター感染症研修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AF62E-27F4-4340-B015-016B5C19C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3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311E07-2EA1-1A9C-91B5-ED8C3C92C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75" y="4789075"/>
            <a:ext cx="20574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 b="0" i="0">
                <a:solidFill>
                  <a:schemeClr val="accent6"/>
                </a:solidFill>
                <a:latin typeface="BIZ UDGothic" panose="020B0400000000000000" pitchFamily="49" charset="-128"/>
                <a:ea typeface="BIZ UDGothic" panose="020B0400000000000000" pitchFamily="49" charset="-128"/>
              </a:defRPr>
            </a:lvl1pPr>
          </a:lstStyle>
          <a:p>
            <a:fld id="{E87F6B17-BD80-9043-9E61-096367EC38A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69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5" r:id="rId2"/>
    <p:sldLayoutId id="2147483676" r:id="rId3"/>
    <p:sldLayoutId id="2147483700" r:id="rId4"/>
    <p:sldLayoutId id="2147483702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600" kern="1200" baseline="0"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kumimoji="1" sz="2800" kern="1200" baseline="0"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5760" userDrawn="1">
          <p15:clr>
            <a:srgbClr val="F26B43"/>
          </p15:clr>
        </p15:guide>
        <p15:guide id="3" orient="horz" pos="3241" userDrawn="1">
          <p15:clr>
            <a:srgbClr val="F26B43"/>
          </p15:clr>
        </p15:guide>
        <p15:guide id="4" orient="horz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iseikai.or.jp/medical/disease/herpangina/" TargetMode="External"/><Relationship Id="rId2" Type="http://schemas.openxmlformats.org/officeDocument/2006/relationships/hyperlink" Target="https://www.saiseikai.or.jp/medical/disease/hfmd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aiseikai.or.jp/medical/disease/epidemic_keratoconjunctivitis/" TargetMode="External"/><Relationship Id="rId4" Type="http://schemas.openxmlformats.org/officeDocument/2006/relationships/hyperlink" Target="https://www.saiseikai.or.jp/medical/disease/pharyngoconjunctival_fev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n-kenko@city.yokohama.jp" TargetMode="External"/><Relationship Id="rId2" Type="http://schemas.openxmlformats.org/officeDocument/2006/relationships/hyperlink" Target="tel:045-847-8438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223EED-EE5E-916A-D703-E14FC7525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664" y="1240036"/>
            <a:ext cx="6480120" cy="1107996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この夏、おさえておきたい感染対策</a:t>
            </a:r>
            <a:br>
              <a:rPr lang="en-US" altLang="ja-JP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2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EHEC</a:t>
            </a:r>
            <a:r>
              <a:rPr lang="ja-JP" altLang="en-US" sz="2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・結核・人食いバクテリアを中心に～</a:t>
            </a:r>
            <a:b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2AE2EA-663C-B866-9C2F-81F09308A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664" y="2624964"/>
            <a:ext cx="6840000" cy="276999"/>
          </a:xfrm>
        </p:spPr>
        <p:txBody>
          <a:bodyPr/>
          <a:lstStyle/>
          <a:p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６年６月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8AE286-0098-E223-26B3-E1A02BA40A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感染症対策指導者養成研修会</a:t>
            </a:r>
            <a:endParaRPr lang="en-US" altLang="zh-TW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港南区福祉保健センター　医師　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北川　寛直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409C67D-6BEE-C66B-C5D0-AE92704B71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05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7AC717-AC82-AE39-297A-410886666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774" y="370800"/>
            <a:ext cx="6758305" cy="553998"/>
          </a:xfrm>
        </p:spPr>
        <p:txBody>
          <a:bodyPr/>
          <a:lstStyle/>
          <a:p>
            <a:r>
              <a:rPr lang="en-US" altLang="ja-JP" sz="3600" dirty="0"/>
              <a:t>menu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5C32EC-0C61-9207-FE7D-BE17234251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425" y="1355981"/>
            <a:ext cx="8426450" cy="2880000"/>
          </a:xfrm>
        </p:spPr>
        <p:txBody>
          <a:bodyPr>
            <a:normAutofit/>
          </a:bodyPr>
          <a:lstStyle/>
          <a:p>
            <a:endParaRPr lang="en-US" altLang="ja-JP" sz="2800" dirty="0"/>
          </a:p>
          <a:p>
            <a:r>
              <a:rPr lang="ja-JP" altLang="en-US" sz="2800" dirty="0"/>
              <a:t>１．感染の基礎知識</a:t>
            </a:r>
            <a:endParaRPr lang="en-US" altLang="ja-JP" sz="2800" dirty="0"/>
          </a:p>
          <a:p>
            <a:r>
              <a:rPr lang="ja-JP" altLang="en-US" sz="2800" dirty="0"/>
              <a:t>２．夏に多い感染症とは</a:t>
            </a:r>
          </a:p>
          <a:p>
            <a:r>
              <a:rPr lang="ja-JP" altLang="en-US" sz="2800" dirty="0"/>
              <a:t>３．結核も忘れないで！</a:t>
            </a:r>
            <a:endParaRPr lang="en-US" altLang="ja-JP" sz="2800" dirty="0"/>
          </a:p>
          <a:p>
            <a:r>
              <a:rPr lang="ja-JP" altLang="en-US" dirty="0"/>
              <a:t>４．</a:t>
            </a:r>
            <a:r>
              <a:rPr lang="ja-JP" altLang="en-US" sz="2800" dirty="0"/>
              <a:t>トピックス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0DBDE5-14F9-DDCC-4FB2-9279381B11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CCDDD6-64B3-E5A0-83A0-D65BAAA3C4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87F6B17-BD80-9043-9E61-096367EC38A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424146A-82AD-4833-AFE0-8753633B1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649" y="2678212"/>
            <a:ext cx="2658860" cy="177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062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000" y="457994"/>
            <a:ext cx="4775108" cy="573494"/>
          </a:xfrm>
        </p:spPr>
        <p:txBody>
          <a:bodyPr/>
          <a:lstStyle/>
          <a:p>
            <a:r>
              <a:rPr lang="ja-JP" altLang="en-US" dirty="0"/>
              <a:t>感染成立の３要素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152606" y="1641816"/>
            <a:ext cx="1881052" cy="553538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感染成立</a:t>
            </a:r>
          </a:p>
        </p:txBody>
      </p:sp>
      <p:sp>
        <p:nvSpPr>
          <p:cNvPr id="5" name="楕円 4"/>
          <p:cNvSpPr/>
          <p:nvPr/>
        </p:nvSpPr>
        <p:spPr>
          <a:xfrm>
            <a:off x="1342208" y="2599941"/>
            <a:ext cx="3419204" cy="1998617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50" b="1" dirty="0"/>
              <a:t>感染のしやすさ</a:t>
            </a:r>
            <a:endParaRPr kumimoji="1" lang="en-US" altLang="ja-JP" sz="1350" b="1" dirty="0"/>
          </a:p>
          <a:p>
            <a:r>
              <a:rPr kumimoji="1" lang="ja-JP" altLang="en-US" sz="1350" dirty="0"/>
              <a:t>　新生児</a:t>
            </a:r>
            <a:endParaRPr kumimoji="1" lang="en-US" altLang="ja-JP" sz="1350" dirty="0"/>
          </a:p>
          <a:p>
            <a:r>
              <a:rPr kumimoji="1" lang="ja-JP" altLang="en-US" sz="1350" dirty="0"/>
              <a:t>　高齢者</a:t>
            </a:r>
            <a:endParaRPr kumimoji="1" lang="en-US" altLang="ja-JP" sz="1350" dirty="0"/>
          </a:p>
          <a:p>
            <a:r>
              <a:rPr kumimoji="1" lang="ja-JP" altLang="en-US" sz="1350" dirty="0"/>
              <a:t>   基礎疾患が</a:t>
            </a:r>
            <a:endParaRPr kumimoji="1" lang="en-US" altLang="ja-JP" sz="1350" dirty="0"/>
          </a:p>
          <a:p>
            <a:r>
              <a:rPr kumimoji="1" lang="ja-JP" altLang="en-US" sz="1350" dirty="0"/>
              <a:t>       ある人　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557746" y="2599942"/>
            <a:ext cx="1567543" cy="38898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宿主抵抗力</a:t>
            </a:r>
          </a:p>
        </p:txBody>
      </p:sp>
      <p:sp>
        <p:nvSpPr>
          <p:cNvPr id="6" name="楕円 5"/>
          <p:cNvSpPr/>
          <p:nvPr/>
        </p:nvSpPr>
        <p:spPr>
          <a:xfrm>
            <a:off x="4076158" y="2673419"/>
            <a:ext cx="3203666" cy="1998617"/>
          </a:xfrm>
          <a:prstGeom prst="ellipse">
            <a:avLst/>
          </a:prstGeom>
          <a:solidFill>
            <a:srgbClr val="CCECFF"/>
          </a:solidFill>
          <a:ln w="381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50" b="1" dirty="0"/>
              <a:t>病原体が体内に入る方法</a:t>
            </a:r>
            <a:endParaRPr kumimoji="1" lang="en-US" altLang="ja-JP" sz="1350" b="1" dirty="0"/>
          </a:p>
          <a:p>
            <a:r>
              <a:rPr kumimoji="1" lang="ja-JP" altLang="en-US" sz="1350" dirty="0"/>
              <a:t>　　飛沫感染</a:t>
            </a:r>
            <a:endParaRPr kumimoji="1" lang="en-US" altLang="ja-JP" sz="1350" dirty="0"/>
          </a:p>
          <a:p>
            <a:r>
              <a:rPr kumimoji="1" lang="ja-JP" altLang="en-US" sz="1350" dirty="0"/>
              <a:t>       空気感染</a:t>
            </a:r>
            <a:endParaRPr kumimoji="1" lang="en-US" altLang="ja-JP" sz="1350" dirty="0"/>
          </a:p>
          <a:p>
            <a:r>
              <a:rPr kumimoji="1" lang="ja-JP" altLang="en-US" sz="1350" dirty="0"/>
              <a:t>       接触感染　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894204" y="2751798"/>
            <a:ext cx="1508760" cy="3037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100" b="1" dirty="0"/>
              <a:t>感染経路</a:t>
            </a:r>
          </a:p>
        </p:txBody>
      </p:sp>
      <p:sp>
        <p:nvSpPr>
          <p:cNvPr id="4" name="楕円 3"/>
          <p:cNvSpPr/>
          <p:nvPr/>
        </p:nvSpPr>
        <p:spPr>
          <a:xfrm>
            <a:off x="2877908" y="1308999"/>
            <a:ext cx="3115491" cy="1930037"/>
          </a:xfrm>
          <a:prstGeom prst="ellipse">
            <a:avLst/>
          </a:prstGeom>
          <a:solidFill>
            <a:srgbClr val="CCFF99"/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50" b="1" dirty="0"/>
              <a:t>病原体を保有し</a:t>
            </a:r>
            <a:endParaRPr kumimoji="1" lang="en-US" altLang="ja-JP" sz="1350" b="1" dirty="0"/>
          </a:p>
          <a:p>
            <a:r>
              <a:rPr kumimoji="1" lang="ja-JP" altLang="en-US" sz="1350" b="1" dirty="0"/>
              <a:t>宿主に感染させる媒体</a:t>
            </a:r>
            <a:endParaRPr kumimoji="1" lang="en-US" altLang="ja-JP" sz="1350" b="1" dirty="0"/>
          </a:p>
          <a:p>
            <a:r>
              <a:rPr kumimoji="1" lang="ja-JP" altLang="en-US" sz="1350" dirty="0"/>
              <a:t>食品・動物・環境・</a:t>
            </a:r>
            <a:endParaRPr kumimoji="1" lang="en-US" altLang="ja-JP" sz="1350" dirty="0"/>
          </a:p>
          <a:p>
            <a:r>
              <a:rPr kumimoji="1" lang="ja-JP" altLang="en-US" sz="1350" dirty="0"/>
              <a:t>人（患者、保菌者）</a:t>
            </a:r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4594861" y="2252144"/>
            <a:ext cx="1954529" cy="842551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二等辺三角形 11"/>
          <p:cNvSpPr/>
          <p:nvPr/>
        </p:nvSpPr>
        <p:spPr>
          <a:xfrm>
            <a:off x="4176030" y="2874260"/>
            <a:ext cx="519249" cy="440872"/>
          </a:xfrm>
          <a:prstGeom prst="triangl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7" name="正方形/長方形 6"/>
          <p:cNvSpPr/>
          <p:nvPr/>
        </p:nvSpPr>
        <p:spPr>
          <a:xfrm>
            <a:off x="3588202" y="1470366"/>
            <a:ext cx="1694906" cy="3429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感染源</a:t>
            </a:r>
          </a:p>
        </p:txBody>
      </p:sp>
    </p:spTree>
    <p:extLst>
      <p:ext uri="{BB962C8B-B14F-4D97-AF65-F5344CB8AC3E}">
        <p14:creationId xmlns:p14="http://schemas.microsoft.com/office/powerpoint/2010/main" val="67878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7AC717-AC82-AE39-297A-410886666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775" y="248437"/>
            <a:ext cx="6758305" cy="553998"/>
          </a:xfrm>
        </p:spPr>
        <p:txBody>
          <a:bodyPr/>
          <a:lstStyle/>
          <a:p>
            <a:r>
              <a:rPr lang="ja-JP" altLang="en-US" sz="3600" dirty="0"/>
              <a:t>夏に多い感染症</a:t>
            </a:r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0DBDE5-14F9-DDCC-4FB2-9279381B11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CCDDD6-64B3-E5A0-83A0-D65BAAA3C4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87F6B17-BD80-9043-9E61-096367EC38AB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BE580126-9FAE-4870-942B-B3428585A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140897"/>
              </p:ext>
            </p:extLst>
          </p:nvPr>
        </p:nvGraphicFramePr>
        <p:xfrm>
          <a:off x="358773" y="909109"/>
          <a:ext cx="8583101" cy="344441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7527">
                  <a:extLst>
                    <a:ext uri="{9D8B030D-6E8A-4147-A177-3AD203B41FA5}">
                      <a16:colId xmlns:a16="http://schemas.microsoft.com/office/drawing/2014/main" val="90055267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6738989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33074963"/>
                    </a:ext>
                  </a:extLst>
                </a:gridCol>
                <a:gridCol w="3988874">
                  <a:extLst>
                    <a:ext uri="{9D8B030D-6E8A-4147-A177-3AD203B41FA5}">
                      <a16:colId xmlns:a16="http://schemas.microsoft.com/office/drawing/2014/main" val="783840194"/>
                    </a:ext>
                  </a:extLst>
                </a:gridCol>
              </a:tblGrid>
              <a:tr h="339449"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i="0">
                          <a:solidFill>
                            <a:srgbClr val="FFFFFF"/>
                          </a:solidFill>
                          <a:effectLst/>
                        </a:rPr>
                        <a:t>病名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i="0" dirty="0">
                          <a:solidFill>
                            <a:srgbClr val="FFFFFF"/>
                          </a:solidFill>
                          <a:effectLst/>
                        </a:rPr>
                        <a:t>好発年齢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i="0">
                          <a:solidFill>
                            <a:srgbClr val="FFFFFF"/>
                          </a:solidFill>
                          <a:effectLst/>
                        </a:rPr>
                        <a:t>原因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i="0">
                          <a:solidFill>
                            <a:srgbClr val="FFFFFF"/>
                          </a:solidFill>
                          <a:effectLst/>
                        </a:rPr>
                        <a:t>症状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627696643"/>
                  </a:ext>
                </a:extLst>
              </a:tr>
              <a:tr h="534452"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800" i="0" u="none" strike="noStrike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2"/>
                        </a:rPr>
                        <a:t>手足口病</a:t>
                      </a:r>
                      <a:endParaRPr lang="ja-JP" altLang="en-US" sz="1800" i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4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エンテロウイルス</a:t>
                      </a:r>
                      <a:endParaRPr lang="en-US" altLang="ja-JP" sz="1400" i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lang="en-US" altLang="ja-JP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38</a:t>
                      </a: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39℃</a:t>
                      </a: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の発熱</a:t>
                      </a:r>
                      <a:b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lang="ja-JP" altLang="en-US" sz="12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手のひら、足、口の粘膜に</a:t>
                      </a:r>
                      <a:r>
                        <a:rPr lang="en-US" altLang="ja-JP" sz="12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sz="12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2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7mm</a:t>
                      </a:r>
                      <a:r>
                        <a:rPr lang="ja-JP" altLang="en-US" sz="12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の小さな水疱</a:t>
                      </a:r>
                      <a:endParaRPr lang="ja-JP" altLang="en-US" i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63162510"/>
                  </a:ext>
                </a:extLst>
              </a:tr>
              <a:tr h="578316"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800" i="0" u="none" strike="noStrike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3"/>
                        </a:rPr>
                        <a:t>ヘルパンギーナ</a:t>
                      </a:r>
                      <a:endParaRPr lang="ja-JP" altLang="en-US" sz="1800" i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</a:t>
                      </a:r>
                      <a:r>
                        <a:rPr lang="ja-JP" altLang="en-US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lang="ja-JP" altLang="en-US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4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エンテロウイルス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・発熱</a:t>
                      </a:r>
                      <a:b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lang="ja-JP" altLang="en-US" sz="11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上あごの奥に周囲が赤くなった</a:t>
                      </a:r>
                      <a:r>
                        <a:rPr lang="en-US" altLang="ja-JP" sz="11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1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～数</a:t>
                      </a:r>
                      <a:r>
                        <a:rPr lang="en-US" altLang="ja-JP" sz="11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r>
                        <a:rPr lang="ja-JP" altLang="en-US" sz="11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の小さな水疱</a:t>
                      </a:r>
                      <a:endParaRPr lang="ja-JP" altLang="en-US" i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3922448746"/>
                  </a:ext>
                </a:extLst>
              </a:tr>
              <a:tr h="924457"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800" i="0" u="none" strike="noStrike" dirty="0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4"/>
                        </a:rPr>
                        <a:t>咽頭結膜熱</a:t>
                      </a:r>
                      <a:br>
                        <a:rPr lang="ja-JP" altLang="en-US" sz="1800" i="0" u="none" strike="noStrike" dirty="0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4"/>
                        </a:rPr>
                      </a:br>
                      <a:r>
                        <a:rPr lang="en-US" altLang="ja-JP" sz="1800" i="0" u="none" strike="noStrike" dirty="0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4"/>
                        </a:rPr>
                        <a:t>(</a:t>
                      </a:r>
                      <a:r>
                        <a:rPr lang="ja-JP" altLang="en-US" sz="1800" i="0" u="none" strike="noStrike" dirty="0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4"/>
                        </a:rPr>
                        <a:t>プール熱</a:t>
                      </a:r>
                      <a:r>
                        <a:rPr lang="en-US" altLang="ja-JP" sz="1800" i="0" u="none" strike="noStrike" dirty="0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4"/>
                        </a:rPr>
                        <a:t>)</a:t>
                      </a:r>
                      <a:endParaRPr lang="ja-JP" altLang="en-US" sz="1800" i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lang="ja-JP" altLang="en-US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600" i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アデノウイルス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・発熱</a:t>
                      </a:r>
                      <a:b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・咽頭痛</a:t>
                      </a:r>
                      <a:b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・扁桃腺の腫れ</a:t>
                      </a:r>
                      <a:b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・目やに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483689291"/>
                  </a:ext>
                </a:extLst>
              </a:tr>
              <a:tr h="968718"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800" i="0" u="none" strike="noStrike" dirty="0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5"/>
                        </a:rPr>
                        <a:t>腸管出血</a:t>
                      </a:r>
                      <a:r>
                        <a:rPr lang="zh-TW" altLang="en-US" sz="1800" i="0" u="none" strike="noStrike" dirty="0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5"/>
                        </a:rPr>
                        <a:t>性</a:t>
                      </a:r>
                      <a:endParaRPr lang="en-US" altLang="zh-TW" sz="1800" i="0" u="none" strike="noStrike" dirty="0">
                        <a:solidFill>
                          <a:srgbClr val="0675B5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hlinkClick r:id="rId5"/>
                      </a:endParaRPr>
                    </a:p>
                    <a:p>
                      <a:pPr fontAlgn="t"/>
                      <a:r>
                        <a:rPr lang="ja-JP" altLang="en-US" sz="1800" i="0" u="none" strike="noStrike" dirty="0">
                          <a:solidFill>
                            <a:srgbClr val="0675B5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hlinkClick r:id="rId5"/>
                        </a:rPr>
                        <a:t>大腸菌感染症</a:t>
                      </a:r>
                      <a:endParaRPr lang="zh-TW" altLang="en-US" sz="1800" i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幅広い年齢で発症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ja-JP" altLang="en-US" sz="16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腸管出血性大腸菌（</a:t>
                      </a:r>
                      <a:r>
                        <a:rPr lang="en-US" altLang="ja-JP" sz="1600" i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EHEC)</a:t>
                      </a:r>
                      <a:endParaRPr lang="ja-JP" altLang="en-US" sz="1600" i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kumimoji="1" lang="ja-JP" altLang="en-US" sz="1350" b="0" i="0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 ・</a:t>
                      </a:r>
                      <a:r>
                        <a:rPr kumimoji="1" lang="ja-JP" alt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下痢、水様便、血便</a:t>
                      </a:r>
                      <a:endParaRPr kumimoji="1" lang="en-US" altLang="ja-JP" sz="135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kumimoji="1" lang="ja-JP" alt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・腹痛</a:t>
                      </a:r>
                      <a:endParaRPr kumimoji="1" lang="en-US" altLang="ja-JP" sz="135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kumimoji="1" lang="ja-JP" alt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・重篤な合併症（脳症、</a:t>
                      </a:r>
                      <a:r>
                        <a:rPr kumimoji="1" lang="en-US" altLang="ja-JP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HUS </a:t>
                      </a:r>
                      <a:r>
                        <a:rPr kumimoji="1" lang="ja-JP" alt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ja-JP" altLang="en-US" i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654568525"/>
                  </a:ext>
                </a:extLst>
              </a:tr>
            </a:tbl>
          </a:graphicData>
        </a:graphic>
      </p:graphicFrame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D3403689-5D60-4619-A98C-3366070B1F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5080" y="4726085"/>
            <a:ext cx="3700145" cy="341132"/>
          </a:xfrm>
        </p:spPr>
        <p:txBody>
          <a:bodyPr>
            <a:normAutofit/>
          </a:bodyPr>
          <a:lstStyle/>
          <a:p>
            <a:r>
              <a:rPr lang="ja-JP" altLang="en-US" sz="2000" dirty="0"/>
              <a:t>恩賜財団済生会</a:t>
            </a:r>
            <a:r>
              <a:rPr lang="en-US" altLang="ja-JP" sz="2000" dirty="0"/>
              <a:t>HP</a:t>
            </a:r>
            <a:r>
              <a:rPr lang="ja-JP" altLang="en-US" sz="2000" dirty="0"/>
              <a:t>を一部改変</a:t>
            </a:r>
          </a:p>
        </p:txBody>
      </p:sp>
    </p:spTree>
    <p:extLst>
      <p:ext uri="{BB962C8B-B14F-4D97-AF65-F5344CB8AC3E}">
        <p14:creationId xmlns:p14="http://schemas.microsoft.com/office/powerpoint/2010/main" val="369353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1450" y="108349"/>
            <a:ext cx="7886700" cy="994172"/>
          </a:xfrm>
        </p:spPr>
        <p:txBody>
          <a:bodyPr/>
          <a:lstStyle/>
          <a:p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感染対策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基本は一緒</a:t>
            </a:r>
            <a:endParaRPr kumimoji="1" lang="ja-JP" altLang="en-US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8331" y="1112842"/>
            <a:ext cx="7750970" cy="3521699"/>
          </a:xfrm>
        </p:spPr>
        <p:txBody>
          <a:bodyPr>
            <a:normAutofit fontScale="62500" lnSpcReduction="20000"/>
          </a:bodyPr>
          <a:lstStyle/>
          <a:p>
            <a:r>
              <a:rPr lang="ja-JP" altLang="en-US" sz="38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感染源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細菌やウイルスをもつ人・物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対策　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発症者の早期把握・症状のある場合は、隔離を。環境消毒。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感染経路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体に運ばれる経路（飛沫・空気・接触感染　など）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対策　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手洗い　換気　咳エチケット　環境消毒。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8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宿主抵抗力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　感染に影響を受ける人（乳幼児・高齢者など）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対策　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しっかり栄養　十分な休息。　ワクチン接種。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525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B2E8478B-F5E9-4C5A-BDBD-DC4327C4D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140" y="195323"/>
            <a:ext cx="6399203" cy="110825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ja-JP" altLang="en-US" sz="330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IZ UDPゴシック" panose="020B0400000000000000" pitchFamily="50" charset="-128"/>
              </a:rPr>
              <a:t>結核が根絶しない理由の１つが　結核菌の耐性獲得、その原因</a:t>
            </a:r>
          </a:p>
        </p:txBody>
      </p:sp>
      <p:sp>
        <p:nvSpPr>
          <p:cNvPr id="131075" name="Text Box 3">
            <a:extLst>
              <a:ext uri="{FF2B5EF4-FFF2-40B4-BE49-F238E27FC236}">
                <a16:creationId xmlns:a16="http://schemas.microsoft.com/office/drawing/2014/main" id="{C4122508-9B65-42D8-AD16-A1CC6C49C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893" y="1924644"/>
            <a:ext cx="7039039" cy="212436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ja-JP" altLang="en-US" sz="240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第１位　　不規則治療および自己中断　　</a:t>
            </a:r>
            <a:r>
              <a:rPr lang="en-US" altLang="ja-JP" sz="240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38.1%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ja-JP" altLang="en-US" sz="240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第２位　　一剤づつ追加　　　　　　　　　　 </a:t>
            </a:r>
            <a:r>
              <a:rPr lang="en-US" altLang="ja-JP" sz="240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29.5%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ja-JP" altLang="en-US" sz="240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第３位　　糖尿病合併　　　　　　　　　　　  </a:t>
            </a:r>
            <a:r>
              <a:rPr lang="en-US" altLang="ja-JP" sz="240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21   %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ja-JP" altLang="en-US" sz="240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第４位　　副作用による内服中止　　     </a:t>
            </a:r>
            <a:r>
              <a:rPr lang="en-US" altLang="ja-JP" sz="240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19.4%</a:t>
            </a:r>
          </a:p>
        </p:txBody>
      </p:sp>
      <p:sp>
        <p:nvSpPr>
          <p:cNvPr id="91140" name="スライド番号プレースホルダー 1">
            <a:extLst>
              <a:ext uri="{FF2B5EF4-FFF2-40B4-BE49-F238E27FC236}">
                <a16:creationId xmlns:a16="http://schemas.microsoft.com/office/drawing/2014/main" id="{D01036FD-F929-4F7B-8252-4B1A84A12D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306892" y="3581392"/>
            <a:ext cx="1543526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401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1pPr>
            <a:lvl2pPr marL="557361" indent="-21437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kumimoji="1" sz="2101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2pPr>
            <a:lvl3pPr marL="857479" indent="-171496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kumimoji="1" sz="1800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3pPr>
            <a:lvl4pPr marL="1200470" indent="-171496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4pPr>
            <a:lvl5pPr marL="1543461" indent="-171496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5pPr>
            <a:lvl6pPr marL="1886453" indent="-17149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6pPr>
            <a:lvl7pPr marL="2229444" indent="-17149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7pPr>
            <a:lvl8pPr marL="2572436" indent="-17149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8pPr>
            <a:lvl9pPr marL="2915427" indent="-171496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1500">
                <a:solidFill>
                  <a:schemeClr val="tx1"/>
                </a:solidFill>
                <a:latin typeface="Garamond" panose="02020404030301010803" pitchFamily="18" charset="0"/>
                <a:ea typeface="BIZ UDPゴシック" panose="020B0400000000000000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250A87-60A8-43E8-BD23-2CEA571F8140}" type="slidenum">
              <a:rPr kumimoji="0" lang="ja-JP" altLang="en-US" sz="9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ja-JP" sz="9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5332" y="1020308"/>
            <a:ext cx="8733336" cy="877321"/>
          </a:xfrm>
        </p:spPr>
        <p:txBody>
          <a:bodyPr/>
          <a:lstStyle/>
          <a:p>
            <a:pPr algn="l"/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障がい者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施設にお願いしたいこと</a:t>
            </a:r>
            <a:endParaRPr lang="ja-JP" altLang="en-US" sz="4000" b="1" i="0" dirty="0">
              <a:solidFill>
                <a:schemeClr val="accent4"/>
              </a:solidFill>
              <a:effectLst/>
              <a:latin typeface="Noto Sans JP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71601" y="1897629"/>
            <a:ext cx="6108699" cy="212090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・早期発見</a:t>
            </a:r>
            <a:endParaRPr kumimoji="1" lang="en-US" altLang="ja-JP" sz="4000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・患者支援</a:t>
            </a:r>
            <a:endParaRPr kumimoji="1" lang="en-US" altLang="ja-JP" sz="4000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・接触者健診への御協力</a:t>
            </a:r>
            <a:endParaRPr kumimoji="1" lang="ja-JP" altLang="en-US" sz="4000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384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コンテンツ プレースホルダ 5"/>
          <p:cNvSpPr>
            <a:spLocks noGrp="1"/>
          </p:cNvSpPr>
          <p:nvPr>
            <p:ph idx="1"/>
          </p:nvPr>
        </p:nvSpPr>
        <p:spPr>
          <a:xfrm>
            <a:off x="378618" y="1420835"/>
            <a:ext cx="8386763" cy="2977334"/>
          </a:xfrm>
        </p:spPr>
        <p:txBody>
          <a:bodyPr/>
          <a:lstStyle/>
          <a:p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１．感染成立の</a:t>
            </a:r>
            <a:r>
              <a:rPr lang="en-US" altLang="ja-JP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要素を理解しよう</a:t>
            </a:r>
            <a:endParaRPr lang="en-US" altLang="ja-JP" sz="3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２．対策の基本を心掛けよう</a:t>
            </a:r>
            <a:endParaRPr lang="en-US" altLang="ja-JP" sz="3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4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疑問の際は、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</a:rPr>
              <a:t>港</a:t>
            </a:r>
            <a:r>
              <a:rPr lang="ja-JP" altLang="en-US" sz="2000" dirty="0">
                <a:latin typeface="メイリオ" panose="020B0604030504040204" pitchFamily="50" charset="-128"/>
              </a:rPr>
              <a:t>南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</a:rPr>
              <a:t>福祉保健センター健康づくり係まで、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r>
              <a:rPr lang="ja-JP" altLang="en-US" sz="244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遠慮なく相談をしよう！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　　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hlinkClick r:id="rId2"/>
              </a:rPr>
              <a:t>TEL:</a:t>
            </a:r>
            <a:r>
              <a:rPr lang="en-US" altLang="ja-JP" sz="2000" b="0" i="0" dirty="0">
                <a:solidFill>
                  <a:srgbClr val="222222"/>
                </a:solidFill>
                <a:effectLst/>
                <a:latin typeface="BIZ UDGothic" panose="020B0400000000000000" pitchFamily="49" charset="-128"/>
                <a:ea typeface="BIZ UDGothic" panose="020B0400000000000000" pitchFamily="49" charset="-128"/>
                <a:hlinkClick r:id="rId2"/>
              </a:rPr>
              <a:t>045-847-8438</a:t>
            </a:r>
            <a:r>
              <a:rPr lang="ja-JP" altLang="en-US" sz="1600" b="0" i="0" dirty="0">
                <a:solidFill>
                  <a:srgbClr val="222222"/>
                </a:solidFill>
                <a:effectLst/>
                <a:latin typeface="BIZ UDGothic" panose="020B0400000000000000" pitchFamily="49" charset="-128"/>
                <a:ea typeface="BIZ UDGothic" panose="020B0400000000000000" pitchFamily="49" charset="-128"/>
              </a:rPr>
              <a:t>　</a:t>
            </a:r>
            <a:r>
              <a:rPr lang="en-US" altLang="ja-JP" sz="24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 E-mail  </a:t>
            </a:r>
            <a:r>
              <a:rPr lang="en-US" altLang="ja-JP" sz="2400" u="sng" kern="100" dirty="0">
                <a:solidFill>
                  <a:srgbClr val="0563C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  <a:hlinkClick r:id="rId3"/>
              </a:rPr>
              <a:t>kn-kenko@city.yokohama.jp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endParaRPr lang="ja-JP" altLang="en-US" sz="244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819" name="AutoShape 3"/>
          <p:cNvSpPr>
            <a:spLocks noGrp="1" noChangeArrowheads="1"/>
          </p:cNvSpPr>
          <p:nvPr>
            <p:ph type="title"/>
          </p:nvPr>
        </p:nvSpPr>
        <p:spPr>
          <a:xfrm>
            <a:off x="971550" y="206535"/>
            <a:ext cx="6493771" cy="107001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r>
              <a:rPr lang="en-US" altLang="ja-JP" sz="4500" b="1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</a:t>
            </a:r>
            <a:r>
              <a:rPr lang="en-US" altLang="ja-JP" sz="4500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ake </a:t>
            </a:r>
            <a:r>
              <a:rPr lang="ja-JP" altLang="en-US" sz="4500" b="1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Ｈ</a:t>
            </a:r>
            <a:r>
              <a:rPr lang="en-US" altLang="ja-JP" sz="4500" b="1" dirty="0" err="1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</a:t>
            </a:r>
            <a:r>
              <a:rPr lang="en-US" altLang="ja-JP" sz="4500" dirty="0" err="1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</a:t>
            </a:r>
            <a:r>
              <a:rPr lang="en-US" altLang="ja-JP" sz="4500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4500" b="1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</a:t>
            </a:r>
            <a:r>
              <a:rPr lang="en-US" altLang="ja-JP" sz="4500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essage</a:t>
            </a:r>
            <a:endParaRPr lang="ja-JP" altLang="en-US" sz="3367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8067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ity of yokohama">
      <a:dk1>
        <a:srgbClr val="000000"/>
      </a:dk1>
      <a:lt1>
        <a:srgbClr val="FFFFFF"/>
      </a:lt1>
      <a:dk2>
        <a:srgbClr val="1F2A66"/>
      </a:dk2>
      <a:lt2>
        <a:srgbClr val="FFFFFF"/>
      </a:lt2>
      <a:accent1>
        <a:srgbClr val="FFFFFF"/>
      </a:accent1>
      <a:accent2>
        <a:srgbClr val="000000"/>
      </a:accent2>
      <a:accent3>
        <a:srgbClr val="1F2A66"/>
      </a:accent3>
      <a:accent4>
        <a:srgbClr val="0068B7"/>
      </a:accent4>
      <a:accent5>
        <a:srgbClr val="00A0E9"/>
      </a:accent5>
      <a:accent6>
        <a:srgbClr val="B5B5B6"/>
      </a:accent6>
      <a:hlink>
        <a:srgbClr val="0068B7"/>
      </a:hlink>
      <a:folHlink>
        <a:srgbClr val="B5B5B5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34301" rIns="68601" bIns="34301" rtlCol="0">
        <a:noAutofit/>
      </a:bodyPr>
      <a:lstStyle>
        <a:defPPr algn="l">
          <a:lnSpc>
            <a:spcPct val="70000"/>
          </a:lnSpc>
          <a:defRPr sz="1600" baseline="0">
            <a:latin typeface="BIZ UDゴシック" panose="020B0400000000000000" pitchFamily="49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2467</TotalTime>
  <Words>817</Words>
  <Application>Microsoft Office PowerPoint</Application>
  <PresentationFormat>ユーザー設定</PresentationFormat>
  <Paragraphs>104</Paragraphs>
  <Slides>8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BIZ UDPゴシック</vt:lpstr>
      <vt:lpstr>BIZ UDゴシック</vt:lpstr>
      <vt:lpstr>BIZ UDゴシック</vt:lpstr>
      <vt:lpstr>HG丸ｺﾞｼｯｸM-PRO</vt:lpstr>
      <vt:lpstr>Noto Sans JP</vt:lpstr>
      <vt:lpstr>メイリオ</vt:lpstr>
      <vt:lpstr>游ゴシック</vt:lpstr>
      <vt:lpstr>游明朝</vt:lpstr>
      <vt:lpstr>Arial</vt:lpstr>
      <vt:lpstr>Times New Roman</vt:lpstr>
      <vt:lpstr>Office テーマ</vt:lpstr>
      <vt:lpstr>この夏、おさえておきたい感染対策 ～EHEC・結核・人食いバクテリアを中心に～ </vt:lpstr>
      <vt:lpstr>menu</vt:lpstr>
      <vt:lpstr>感染成立の３要素</vt:lpstr>
      <vt:lpstr>夏に多い感染症</vt:lpstr>
      <vt:lpstr>感染対策　基本は一緒</vt:lpstr>
      <vt:lpstr>PowerPoint プレゼンテーション</vt:lpstr>
      <vt:lpstr>高齢障がい者施設にお願いしたいこと</vt:lpstr>
      <vt:lpstr>Take Ｈome Message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寺本 雄太</cp:lastModifiedBy>
  <cp:revision>222</cp:revision>
  <cp:lastPrinted>2024-06-21T00:12:49Z</cp:lastPrinted>
  <dcterms:created xsi:type="dcterms:W3CDTF">2022-08-22T11:44:34Z</dcterms:created>
  <dcterms:modified xsi:type="dcterms:W3CDTF">2024-08-14T08:19:26Z</dcterms:modified>
</cp:coreProperties>
</file>