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sldIdLst>
    <p:sldId id="267" r:id="rId2"/>
    <p:sldId id="257" r:id="rId3"/>
    <p:sldId id="258" r:id="rId4"/>
    <p:sldId id="263" r:id="rId5"/>
    <p:sldId id="264" r:id="rId6"/>
    <p:sldId id="265" r:id="rId7"/>
    <p:sldId id="266" r:id="rId8"/>
    <p:sldId id="272" r:id="rId9"/>
    <p:sldId id="271" r:id="rId10"/>
  </p:sldIdLst>
  <p:sldSz cx="12192000" cy="6858000"/>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8E85"/>
    <a:srgbClr val="0B2745"/>
    <a:srgbClr val="F5FFD3"/>
    <a:srgbClr val="FFF6DD"/>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396" autoAdjust="0"/>
  </p:normalViewPr>
  <p:slideViewPr>
    <p:cSldViewPr snapToGrid="0">
      <p:cViewPr varScale="1">
        <p:scale>
          <a:sx n="59" d="100"/>
          <a:sy n="59" d="100"/>
        </p:scale>
        <p:origin x="11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vl1pPr>
          </a:lstStyle>
          <a:p>
            <a:fld id="{2989241D-1F14-4B7A-A0E8-6009E51839B3}" type="datetimeFigureOut">
              <a:rPr kumimoji="1" lang="ja-JP" altLang="en-US" smtClean="0"/>
              <a:t>2024/8/14</a:t>
            </a:fld>
            <a:endParaRPr kumimoji="1" lang="ja-JP" altLang="en-US"/>
          </a:p>
        </p:txBody>
      </p:sp>
      <p:sp>
        <p:nvSpPr>
          <p:cNvPr id="4" name="スライド イメージ プレースホルダー 3"/>
          <p:cNvSpPr>
            <a:spLocks noGrp="1" noRot="1" noChangeAspect="1"/>
          </p:cNvSpPr>
          <p:nvPr>
            <p:ph type="sldImg" idx="2"/>
          </p:nvPr>
        </p:nvSpPr>
        <p:spPr>
          <a:xfrm>
            <a:off x="468313" y="1270000"/>
            <a:ext cx="6097587" cy="3430588"/>
          </a:xfrm>
          <a:prstGeom prst="rect">
            <a:avLst/>
          </a:prstGeom>
          <a:noFill/>
          <a:ln w="12700">
            <a:solidFill>
              <a:prstClr val="black"/>
            </a:solidFill>
          </a:ln>
        </p:spPr>
        <p:txBody>
          <a:bodyPr vert="horz" lIns="98280" tIns="49140" rIns="98280" bIns="49140" rtlCol="0" anchor="ctr"/>
          <a:lstStyle/>
          <a:p>
            <a:endParaRPr lang="ja-JP" altLang="en-US"/>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vl1pPr>
          </a:lstStyle>
          <a:p>
            <a:fld id="{D20489B6-9FA7-41C1-B61E-0AD5A2F2780B}" type="slidenum">
              <a:rPr kumimoji="1" lang="ja-JP" altLang="en-US" smtClean="0"/>
              <a:t>‹#›</a:t>
            </a:fld>
            <a:endParaRPr kumimoji="1" lang="ja-JP" altLang="en-US"/>
          </a:p>
        </p:txBody>
      </p:sp>
    </p:spTree>
    <p:extLst>
      <p:ext uri="{BB962C8B-B14F-4D97-AF65-F5344CB8AC3E}">
        <p14:creationId xmlns:p14="http://schemas.microsoft.com/office/powerpoint/2010/main" val="675120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82797"/>
            <a:r>
              <a:rPr kumimoji="1" lang="ja-JP" altLang="en-US" dirty="0"/>
              <a:t>こちらでは、昨年度までの感染症対応を経て、福祉保健課健康づくり係が把握した「各施設で共通して抱える感染対策の課題」と、「それらに対する区内施設の工夫」を紹介します。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D20489B6-9FA7-41C1-B61E-0AD5A2F2780B}" type="slidenum">
              <a:rPr kumimoji="1" lang="ja-JP" altLang="en-US" smtClean="0"/>
              <a:t>1</a:t>
            </a:fld>
            <a:endParaRPr kumimoji="1" lang="ja-JP" altLang="en-US"/>
          </a:p>
        </p:txBody>
      </p:sp>
    </p:spTree>
    <p:extLst>
      <p:ext uri="{BB962C8B-B14F-4D97-AF65-F5344CB8AC3E}">
        <p14:creationId xmlns:p14="http://schemas.microsoft.com/office/powerpoint/2010/main" val="3314638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82797"/>
            <a:r>
              <a:rPr kumimoji="1" lang="ja-JP" altLang="en-US" dirty="0"/>
              <a:t>今回は、吐物処理編、感染防護具（</a:t>
            </a:r>
            <a:r>
              <a:rPr kumimoji="1" lang="en-US" altLang="ja-JP" dirty="0"/>
              <a:t>PPE</a:t>
            </a:r>
            <a:r>
              <a:rPr kumimoji="1" lang="ja-JP" altLang="en-US" dirty="0"/>
              <a:t>）編、流行初期の対応編、ゾーニング編、施設内研修編の５つのパートに分かれて説明します。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2</a:t>
            </a:fld>
            <a:endParaRPr kumimoji="1" lang="ja-JP" altLang="en-US"/>
          </a:p>
        </p:txBody>
      </p:sp>
    </p:spTree>
    <p:extLst>
      <p:ext uri="{BB962C8B-B14F-4D97-AF65-F5344CB8AC3E}">
        <p14:creationId xmlns:p14="http://schemas.microsoft.com/office/powerpoint/2010/main" val="1093395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まずは吐物処理編です。</a:t>
            </a:r>
            <a:endParaRPr kumimoji="1" lang="en-US" altLang="ja-JP" dirty="0"/>
          </a:p>
          <a:p>
            <a:r>
              <a:rPr kumimoji="1" lang="ja-JP" altLang="en-US" dirty="0"/>
              <a:t>吐物処理に関して、施設が最も課題に感じていることは、消毒薬の種類や清掃範囲に関する課題でした。</a:t>
            </a:r>
            <a:endParaRPr kumimoji="1" lang="en-US" altLang="ja-JP" dirty="0"/>
          </a:p>
          <a:p>
            <a:r>
              <a:rPr kumimoji="1" lang="ja-JP" altLang="en-US" dirty="0"/>
              <a:t>・感染性胃腸炎の原因で最も多いノロウイルスは、次亜塩素酸ナトリウムによる消毒が有効ですが、アルコールや次亜塩素酸水で消毒をしていることがあります。</a:t>
            </a:r>
            <a:endParaRPr kumimoji="1" lang="en-US" altLang="ja-JP" dirty="0"/>
          </a:p>
          <a:p>
            <a:r>
              <a:rPr kumimoji="1" lang="ja-JP" altLang="en-US" dirty="0"/>
              <a:t>　ノロウイルスは、アルコールが効きづらいため、次亜塩素酸ナトリウム水溶液を使用した消毒をお願いしています。</a:t>
            </a:r>
            <a:endParaRPr kumimoji="1" lang="en-US" altLang="ja-JP" dirty="0"/>
          </a:p>
          <a:p>
            <a:r>
              <a:rPr kumimoji="1" lang="ja-JP" altLang="en-US" dirty="0"/>
              <a:t>　なお、消毒薬の濃度は嘔吐物や排泄物が直接ついた衣類などには</a:t>
            </a:r>
            <a:r>
              <a:rPr kumimoji="1" lang="en-US" altLang="ja-JP" dirty="0"/>
              <a:t>0.1</a:t>
            </a:r>
            <a:r>
              <a:rPr kumimoji="1" lang="ja-JP" altLang="en-US" dirty="0"/>
              <a:t>％、調理器具や床、トイレのドアノブや便座などには</a:t>
            </a:r>
            <a:r>
              <a:rPr kumimoji="1" lang="en-US" altLang="ja-JP" dirty="0"/>
              <a:t>0.02</a:t>
            </a:r>
            <a:r>
              <a:rPr kumimoji="1" lang="ja-JP" altLang="en-US" dirty="0"/>
              <a:t>％の濃度で消毒してください。</a:t>
            </a:r>
            <a:endParaRPr kumimoji="1" lang="en-US" altLang="ja-JP" dirty="0"/>
          </a:p>
          <a:p>
            <a:r>
              <a:rPr kumimoji="1" lang="ja-JP" altLang="en-US" dirty="0"/>
              <a:t>・次亜塩素酸ナトリウムを希釈したものは時間が経つと効果が落ちるため、作り置きはせず、</a:t>
            </a:r>
            <a:r>
              <a:rPr kumimoji="1" lang="en-US" altLang="ja-JP" dirty="0"/>
              <a:t>1</a:t>
            </a:r>
            <a:r>
              <a:rPr kumimoji="1" lang="ja-JP" altLang="en-US" dirty="0"/>
              <a:t>日で使い切りましょう。</a:t>
            </a:r>
            <a:endParaRPr kumimoji="1" lang="en-US" altLang="ja-JP" dirty="0"/>
          </a:p>
          <a:p>
            <a:r>
              <a:rPr kumimoji="1" lang="ja-JP" altLang="en-US" dirty="0"/>
              <a:t>　また、光や熱で分解されてしまうことを防止するために、冷暗所で保管するようお願いします。</a:t>
            </a:r>
            <a:endParaRPr kumimoji="1" lang="en-US" altLang="ja-JP" dirty="0"/>
          </a:p>
          <a:p>
            <a:r>
              <a:rPr kumimoji="1" lang="ja-JP" altLang="en-US" dirty="0"/>
              <a:t>・嘔吐が発生した際の消毒範囲が狭く、十分に消毒できていないため、感染拡大してしまっていることがあります。</a:t>
            </a:r>
            <a:endParaRPr kumimoji="1" lang="en-US" altLang="ja-JP" dirty="0"/>
          </a:p>
          <a:p>
            <a:r>
              <a:rPr kumimoji="1" lang="ja-JP" altLang="en-US" dirty="0"/>
              <a:t>　消毒範囲は</a:t>
            </a:r>
            <a:r>
              <a:rPr kumimoji="1" lang="en-US" altLang="ja-JP" dirty="0"/>
              <a:t>2-3m</a:t>
            </a:r>
            <a:r>
              <a:rPr kumimoji="1" lang="ja-JP" altLang="en-US" dirty="0"/>
              <a:t>以上を目安に行っていただくようお願いします。</a:t>
            </a:r>
            <a:endParaRPr kumimoji="1" lang="en-US" altLang="ja-JP" dirty="0"/>
          </a:p>
          <a:p>
            <a:r>
              <a:rPr kumimoji="1" lang="ja-JP" altLang="en-US" dirty="0"/>
              <a:t>・消毒の際に、消毒薬をスプレーで散布している場合があります。</a:t>
            </a:r>
            <a:endParaRPr kumimoji="1" lang="en-US" altLang="ja-JP" dirty="0"/>
          </a:p>
          <a:p>
            <a:r>
              <a:rPr kumimoji="1" lang="ja-JP" altLang="en-US" dirty="0"/>
              <a:t>　消毒薬をスプレーで散布するとウイルスが空気中に舞い上がってしまうため注意が必要です。消毒は消毒薬を浸した新聞紙などを敷くようお願いします。</a:t>
            </a:r>
            <a:endParaRPr kumimoji="1" lang="en-US" altLang="ja-JP" dirty="0"/>
          </a:p>
          <a:p>
            <a:r>
              <a:rPr kumimoji="1" lang="ja-JP" altLang="en-US" dirty="0"/>
              <a:t>・嘔吐処理に関して処理方法を知っているスタッフと知らないスタッフがおり、統一した対応ができないこともあるかもしれません。</a:t>
            </a:r>
            <a:endParaRPr kumimoji="1" lang="en-US" altLang="ja-JP" dirty="0"/>
          </a:p>
          <a:p>
            <a:endParaRPr kumimoji="1" lang="en-US" altLang="ja-JP" dirty="0"/>
          </a:p>
          <a:p>
            <a:r>
              <a:rPr kumimoji="1" lang="ja-JP" altLang="en-US" dirty="0"/>
              <a:t>これらのような課題に関して、区内各施設では以下のような取り組みを行っているようです。</a:t>
            </a:r>
            <a:endParaRPr kumimoji="1" lang="en-US" altLang="ja-JP" dirty="0"/>
          </a:p>
          <a:p>
            <a:r>
              <a:rPr kumimoji="1" lang="ja-JP" altLang="en-US" dirty="0"/>
              <a:t>・嘔吐が発生した際に迅速に対応できるよう、予め吐物処理セットを用意しておく。</a:t>
            </a:r>
            <a:endParaRPr kumimoji="1" lang="en-US" altLang="ja-JP" dirty="0"/>
          </a:p>
          <a:p>
            <a:r>
              <a:rPr kumimoji="1" lang="ja-JP" altLang="en-US" dirty="0"/>
              <a:t>　また、そのセットにあるバケツには次亜塩素酸ナトリウム水溶液や水を入れる量をマーカーで引き、迅速に消毒薬を作ることができるよう工夫をしている。</a:t>
            </a:r>
            <a:endParaRPr kumimoji="1" lang="en-US" altLang="ja-JP" dirty="0"/>
          </a:p>
          <a:p>
            <a:r>
              <a:rPr kumimoji="1" lang="ja-JP" altLang="en-US" dirty="0"/>
              <a:t>・初めて吐物処理を対応する方でも、必要な対応・手順が分かるように、吐物処理セットに写真付きのマニュアルを入れている。</a:t>
            </a:r>
            <a:endParaRPr kumimoji="1" lang="en-US" altLang="ja-JP" dirty="0"/>
          </a:p>
          <a:p>
            <a:r>
              <a:rPr kumimoji="1" lang="ja-JP" altLang="en-US" dirty="0"/>
              <a:t>・吐物処理に関する研修を</a:t>
            </a:r>
            <a:r>
              <a:rPr kumimoji="1" lang="en-US" altLang="ja-JP" dirty="0"/>
              <a:t>1</a:t>
            </a:r>
            <a:r>
              <a:rPr kumimoji="1" lang="ja-JP" altLang="en-US" dirty="0"/>
              <a:t>年に</a:t>
            </a:r>
            <a:r>
              <a:rPr kumimoji="1" lang="en-US" altLang="ja-JP" dirty="0"/>
              <a:t>1</a:t>
            </a:r>
            <a:r>
              <a:rPr kumimoji="1" lang="ja-JP" altLang="en-US" dirty="0"/>
              <a:t>回、全職員へ実施している。</a:t>
            </a:r>
            <a:endParaRPr kumimoji="1" lang="en-US" altLang="ja-JP" dirty="0"/>
          </a:p>
          <a:p>
            <a:endParaRPr kumimoji="1" lang="en-US" altLang="ja-JP" dirty="0"/>
          </a:p>
          <a:p>
            <a:r>
              <a:rPr kumimoji="1" lang="ja-JP" altLang="en-US" dirty="0"/>
              <a:t>正しい吐物処理の方法については、本講話の最後に横浜市の資料や動画を掲載しておりますので、研修の際やマニュアル作成時にお役立てください。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3</a:t>
            </a:fld>
            <a:endParaRPr kumimoji="1" lang="ja-JP" altLang="en-US"/>
          </a:p>
        </p:txBody>
      </p:sp>
    </p:spTree>
    <p:extLst>
      <p:ext uri="{BB962C8B-B14F-4D97-AF65-F5344CB8AC3E}">
        <p14:creationId xmlns:p14="http://schemas.microsoft.com/office/powerpoint/2010/main" val="3869291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次に感染防護具（</a:t>
            </a:r>
            <a:r>
              <a:rPr lang="en-US" altLang="ja-JP" dirty="0"/>
              <a:t>PPE</a:t>
            </a:r>
            <a:r>
              <a:rPr lang="ja-JP" altLang="en-US" dirty="0"/>
              <a:t>）編です。</a:t>
            </a:r>
            <a:endParaRPr lang="en-US" altLang="ja-JP" dirty="0"/>
          </a:p>
          <a:p>
            <a:r>
              <a:rPr lang="ja-JP" altLang="en-US" dirty="0"/>
              <a:t>感染防護具は、適切な物品と正しい手技で扱うことが重要です。</a:t>
            </a:r>
            <a:endParaRPr lang="en-US" altLang="ja-JP" dirty="0"/>
          </a:p>
          <a:p>
            <a:r>
              <a:rPr lang="ja-JP" altLang="en-US" dirty="0"/>
              <a:t>感染防護具を適切に使用できないと、感染者の対応にあたった職員や、その職員を介して感染していない利用者へ感染させてしまうことに繋がります。</a:t>
            </a:r>
            <a:endParaRPr lang="en-US" altLang="ja-JP" dirty="0"/>
          </a:p>
          <a:p>
            <a:r>
              <a:rPr lang="ja-JP" altLang="en-US" dirty="0"/>
              <a:t>感染防護具に関してよくある課題は以下の通りです。</a:t>
            </a:r>
            <a:endParaRPr lang="en-US" altLang="ja-JP" dirty="0"/>
          </a:p>
          <a:p>
            <a:r>
              <a:rPr lang="ja-JP" altLang="en-US" dirty="0"/>
              <a:t>・吐物処理対応や生活介助の際に、適切な</a:t>
            </a:r>
            <a:r>
              <a:rPr lang="en-US" altLang="ja-JP" dirty="0"/>
              <a:t>PPE</a:t>
            </a:r>
            <a:r>
              <a:rPr lang="ja-JP" altLang="en-US" dirty="0"/>
              <a:t>を着用せずに実施してしまう。</a:t>
            </a:r>
            <a:endParaRPr lang="en-US" altLang="ja-JP" dirty="0"/>
          </a:p>
          <a:p>
            <a:r>
              <a:rPr lang="ja-JP" altLang="en-US" dirty="0"/>
              <a:t>　嘔吐物や便などは患者の症状の有無にかかわらず、ウイルスや菌などが潜んでいることを前提に使い捨てのエプロンや手袋を着用して対応するようお願いします。</a:t>
            </a:r>
            <a:endParaRPr lang="en-US" altLang="ja-JP" dirty="0"/>
          </a:p>
          <a:p>
            <a:r>
              <a:rPr lang="ja-JP" altLang="en-US" dirty="0"/>
              <a:t>・手袋やエプロンを</a:t>
            </a:r>
            <a:r>
              <a:rPr lang="en-US" altLang="ja-JP" dirty="0"/>
              <a:t>1</a:t>
            </a:r>
            <a:r>
              <a:rPr lang="ja-JP" altLang="en-US" dirty="0"/>
              <a:t>ケアごとに交換せず使いまわしてしまう。</a:t>
            </a:r>
            <a:endParaRPr lang="en-US" altLang="ja-JP" dirty="0"/>
          </a:p>
          <a:p>
            <a:r>
              <a:rPr lang="ja-JP" altLang="en-US" dirty="0"/>
              <a:t>　使用した手袋やエプロンの表面には菌やウイルスがついています。</a:t>
            </a:r>
            <a:endParaRPr lang="en-US" altLang="ja-JP" dirty="0"/>
          </a:p>
          <a:p>
            <a:r>
              <a:rPr lang="ja-JP" altLang="en-US" dirty="0"/>
              <a:t>　そのまま他の人に使いまわしてしまうと、菌やウイルスを他の人に移してしまう可能性があるので、使いまわしはせずに</a:t>
            </a:r>
            <a:r>
              <a:rPr lang="en-US" altLang="ja-JP" dirty="0"/>
              <a:t>1</a:t>
            </a:r>
            <a:r>
              <a:rPr lang="ja-JP" altLang="en-US" dirty="0"/>
              <a:t>ケアごとに交換するにしてください。</a:t>
            </a:r>
            <a:endParaRPr lang="en-US" altLang="ja-JP" dirty="0"/>
          </a:p>
          <a:p>
            <a:r>
              <a:rPr lang="ja-JP" altLang="en-US" dirty="0"/>
              <a:t>・適切な順番、方法で</a:t>
            </a:r>
            <a:r>
              <a:rPr lang="en-US" altLang="ja-JP" dirty="0"/>
              <a:t>PPE</a:t>
            </a:r>
            <a:r>
              <a:rPr lang="ja-JP" altLang="en-US" dirty="0"/>
              <a:t>を着脱できていない。</a:t>
            </a:r>
            <a:endParaRPr lang="en-US" altLang="ja-JP" dirty="0"/>
          </a:p>
          <a:p>
            <a:r>
              <a:rPr lang="ja-JP" altLang="en-US" dirty="0"/>
              <a:t>　</a:t>
            </a:r>
            <a:r>
              <a:rPr lang="en-US" altLang="ja-JP" dirty="0"/>
              <a:t>PPE</a:t>
            </a:r>
            <a:r>
              <a:rPr lang="ja-JP" altLang="en-US" dirty="0"/>
              <a:t>には、着用者の安全を守るために、着脱の順番や方法があるのをご存じですか？</a:t>
            </a:r>
            <a:endParaRPr lang="en-US" altLang="ja-JP" dirty="0"/>
          </a:p>
          <a:p>
            <a:r>
              <a:rPr lang="ja-JP" altLang="en-US" dirty="0"/>
              <a:t>　適切な物品を選択できていても、誤った手技で着脱すると衣服や手指にウイルスや菌がついてしまいます。</a:t>
            </a:r>
            <a:endParaRPr lang="en-US" altLang="ja-JP" dirty="0"/>
          </a:p>
          <a:p>
            <a:r>
              <a:rPr lang="ja-JP" altLang="en-US" dirty="0"/>
              <a:t>　どこが汚染されているかを考え、汚染した面が衣服や肌に触れないよう留意して脱衣しましょう。</a:t>
            </a:r>
            <a:endParaRPr lang="en-US" altLang="ja-JP" dirty="0"/>
          </a:p>
          <a:p>
            <a:r>
              <a:rPr lang="ja-JP" altLang="en-US" dirty="0"/>
              <a:t>　また、</a:t>
            </a:r>
            <a:r>
              <a:rPr lang="en-US" altLang="ja-JP" dirty="0"/>
              <a:t>PPE</a:t>
            </a:r>
            <a:r>
              <a:rPr lang="ja-JP" altLang="en-US" dirty="0"/>
              <a:t>を脱衣する場所にも注意が必要です。ゾーニング場所を意識し、レッドゾーン内で対応した</a:t>
            </a:r>
            <a:r>
              <a:rPr lang="en-US" altLang="ja-JP" dirty="0"/>
              <a:t>PPE</a:t>
            </a:r>
            <a:r>
              <a:rPr lang="ja-JP" altLang="en-US" dirty="0"/>
              <a:t>はレッドゾーン内での脱衣をし、感染源をグリーンゾーンに持ち出さないようにしましょう。</a:t>
            </a:r>
            <a:endParaRPr lang="en-US" altLang="ja-JP" dirty="0"/>
          </a:p>
          <a:p>
            <a:r>
              <a:rPr lang="ja-JP" altLang="en-US" dirty="0"/>
              <a:t>・</a:t>
            </a:r>
            <a:r>
              <a:rPr lang="en-US" altLang="ja-JP" dirty="0"/>
              <a:t>PPE</a:t>
            </a:r>
            <a:r>
              <a:rPr lang="ja-JP" altLang="en-US" dirty="0"/>
              <a:t>を脱衣した後に、手洗いや消毒を省略したり簡単に済ませてしまうことがあります。</a:t>
            </a:r>
            <a:endParaRPr lang="en-US" altLang="ja-JP" dirty="0"/>
          </a:p>
          <a:p>
            <a:r>
              <a:rPr lang="ja-JP" altLang="en-US" dirty="0"/>
              <a:t>　手袋を使用していても、手袋に微細な穴が開いてしまっていたり、脱衣のタイミングで手指が汚染されてしまうことがあります。</a:t>
            </a:r>
            <a:endParaRPr lang="en-US" altLang="ja-JP" dirty="0"/>
          </a:p>
          <a:p>
            <a:r>
              <a:rPr lang="ja-JP" altLang="en-US" dirty="0"/>
              <a:t>　</a:t>
            </a:r>
            <a:r>
              <a:rPr lang="en-US" altLang="ja-JP" dirty="0"/>
              <a:t>PPE</a:t>
            </a:r>
            <a:r>
              <a:rPr lang="ja-JP" altLang="en-US" dirty="0"/>
              <a:t>の脱衣後は必ず石鹸を使った手洗い・消毒を行いましょう。</a:t>
            </a:r>
            <a:endParaRPr lang="en-US" altLang="ja-JP" dirty="0"/>
          </a:p>
          <a:p>
            <a:endParaRPr lang="en-US" altLang="ja-JP" dirty="0"/>
          </a:p>
          <a:p>
            <a:pPr defTabSz="1056310">
              <a:defRPr/>
            </a:pPr>
            <a:r>
              <a:rPr kumimoji="1" lang="ja-JP" altLang="en-US" dirty="0"/>
              <a:t>これらのような課題に関して、区内各施設では以下のような取り組みを行っているようです。</a:t>
            </a:r>
            <a:endParaRPr kumimoji="1" lang="en-US" altLang="ja-JP" dirty="0"/>
          </a:p>
          <a:p>
            <a:r>
              <a:rPr lang="ja-JP" altLang="en-US" dirty="0"/>
              <a:t>・施設内研修で</a:t>
            </a:r>
            <a:r>
              <a:rPr lang="en-US" altLang="ja-JP" dirty="0"/>
              <a:t>PPE</a:t>
            </a:r>
            <a:r>
              <a:rPr lang="ja-JP" altLang="en-US" dirty="0"/>
              <a:t>の着脱手順や注意点について確認している。</a:t>
            </a:r>
            <a:endParaRPr lang="en-US" altLang="ja-JP" dirty="0"/>
          </a:p>
          <a:p>
            <a:r>
              <a:rPr lang="ja-JP" altLang="en-US" dirty="0"/>
              <a:t>・正しい手洗いについて、手洗いチェッカーで確認しながら学ぶ。</a:t>
            </a:r>
            <a:endParaRPr lang="en-US" altLang="ja-JP" dirty="0"/>
          </a:p>
          <a:p>
            <a:r>
              <a:rPr lang="ja-JP" altLang="en-US" dirty="0"/>
              <a:t>　手洗いチェッカーとは、専用ローションを手についた汚れに見立てて塗り、手洗い後にブルーライトに照らすと洗い残しが光り、適切な手洗いができているか確認できるものです。</a:t>
            </a:r>
            <a:endParaRPr lang="en-US" altLang="ja-JP" dirty="0"/>
          </a:p>
          <a:p>
            <a:r>
              <a:rPr lang="ja-JP" altLang="en-US" dirty="0"/>
              <a:t>　区役所でも貸し出しを行っているので、貸し出しを希望される場合には福祉保健課健康づくり係までご連絡ください。</a:t>
            </a:r>
            <a:endParaRPr lang="en-US" altLang="ja-JP" dirty="0"/>
          </a:p>
          <a:p>
            <a:r>
              <a:rPr lang="ja-JP" altLang="en-US" dirty="0"/>
              <a:t>・手洗いができない場合は手指を消毒する。</a:t>
            </a:r>
            <a:endParaRPr lang="en-US" altLang="ja-JP" dirty="0"/>
          </a:p>
          <a:p>
            <a:endParaRPr lang="en-US" altLang="ja-JP" dirty="0"/>
          </a:p>
          <a:p>
            <a:pPr defTabSz="1056310">
              <a:defRPr/>
            </a:pPr>
            <a:r>
              <a:rPr lang="ja-JP" altLang="en-US" dirty="0"/>
              <a:t>正しい手洗いについては、</a:t>
            </a:r>
            <a:r>
              <a:rPr kumimoji="1" lang="ja-JP" altLang="en-US" dirty="0"/>
              <a:t>本講話の最後に横浜市の動画を掲載しておりますので、研修の際やマニュアル作成時にお役立てください。</a:t>
            </a:r>
            <a:endParaRPr lang="en-US" altLang="ja-JP" dirty="0"/>
          </a:p>
          <a:p>
            <a:endParaRPr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4</a:t>
            </a:fld>
            <a:endParaRPr kumimoji="1" lang="ja-JP" altLang="en-US"/>
          </a:p>
        </p:txBody>
      </p:sp>
    </p:spTree>
    <p:extLst>
      <p:ext uri="{BB962C8B-B14F-4D97-AF65-F5344CB8AC3E}">
        <p14:creationId xmlns:p14="http://schemas.microsoft.com/office/powerpoint/2010/main" val="386829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流行初期の対応についてです。</a:t>
            </a:r>
            <a:endParaRPr kumimoji="1" lang="en-US" altLang="ja-JP" dirty="0"/>
          </a:p>
          <a:p>
            <a:r>
              <a:rPr kumimoji="1" lang="ja-JP" altLang="en-US" dirty="0"/>
              <a:t>流行初期の対応を適切に実施することで感染拡大を防ぐことができますので、初期の対応は重要です。</a:t>
            </a:r>
            <a:endParaRPr kumimoji="1" lang="en-US" altLang="ja-JP" dirty="0"/>
          </a:p>
          <a:p>
            <a:r>
              <a:rPr kumimoji="1" lang="ja-JP" altLang="en-US" dirty="0"/>
              <a:t>流行初期の対応でよくある課題では次のようなものがあります。</a:t>
            </a:r>
            <a:endParaRPr kumimoji="1" lang="en-US" altLang="ja-JP" dirty="0"/>
          </a:p>
          <a:p>
            <a:r>
              <a:rPr kumimoji="1" lang="ja-JP" altLang="en-US" dirty="0"/>
              <a:t>・流行初期には</a:t>
            </a:r>
            <a:r>
              <a:rPr kumimoji="1" lang="en-US" altLang="ja-JP" dirty="0"/>
              <a:t>1</a:t>
            </a:r>
            <a:r>
              <a:rPr kumimoji="1" lang="ja-JP" altLang="en-US" dirty="0"/>
              <a:t>ユニットの感染であったが、その後複数のユニットに広がってしまう。</a:t>
            </a:r>
            <a:endParaRPr kumimoji="1" lang="en-US" altLang="ja-JP" dirty="0"/>
          </a:p>
          <a:p>
            <a:r>
              <a:rPr kumimoji="1" lang="ja-JP" altLang="en-US" dirty="0"/>
              <a:t>・感染症が発生したユニットのみで情報共有しており、ほかのユニットが感染症流行について知らない。</a:t>
            </a:r>
            <a:endParaRPr kumimoji="1" lang="en-US" altLang="ja-JP" dirty="0"/>
          </a:p>
          <a:p>
            <a:r>
              <a:rPr kumimoji="1" lang="ja-JP" altLang="en-US" dirty="0"/>
              <a:t>・感染症流行の原因や経路がわからない</a:t>
            </a:r>
            <a:endParaRPr kumimoji="1" lang="en-US" altLang="ja-JP" dirty="0"/>
          </a:p>
          <a:p>
            <a:endParaRPr kumimoji="1" lang="en-US" altLang="ja-JP" dirty="0"/>
          </a:p>
          <a:p>
            <a:r>
              <a:rPr kumimoji="1" lang="ja-JP" altLang="en-US" dirty="0"/>
              <a:t>このような課題について、各施設では次のような対応をしています。</a:t>
            </a:r>
            <a:endParaRPr kumimoji="1" lang="en-US" altLang="ja-JP" dirty="0"/>
          </a:p>
          <a:p>
            <a:r>
              <a:rPr kumimoji="1" lang="ja-JP" altLang="en-US" dirty="0"/>
              <a:t>・すべての職員に情報共有ができるよう、情報を集約する職員を決め、施設全体へ連絡網などを使ってタイムリーに共有する。</a:t>
            </a:r>
            <a:endParaRPr kumimoji="1" lang="en-US" altLang="ja-JP" dirty="0"/>
          </a:p>
          <a:p>
            <a:r>
              <a:rPr kumimoji="1" lang="ja-JP" altLang="en-US" dirty="0"/>
              <a:t>・感染症の感染経路を考え、接触のあった利用者や職員を把握し、健康観察の頻度を上げる。</a:t>
            </a:r>
            <a:endParaRPr kumimoji="1" lang="en-US" altLang="ja-JP" dirty="0"/>
          </a:p>
          <a:p>
            <a:r>
              <a:rPr kumimoji="1" lang="ja-JP" altLang="en-US" dirty="0"/>
              <a:t>・咳や鼻水などの軽度な症状が出た時点で</a:t>
            </a:r>
            <a:r>
              <a:rPr kumimoji="1" lang="en-US" altLang="ja-JP" dirty="0"/>
              <a:t>PPE</a:t>
            </a:r>
            <a:r>
              <a:rPr kumimoji="1" lang="ja-JP" altLang="en-US" dirty="0"/>
              <a:t>を着用し対応している。</a:t>
            </a:r>
            <a:endParaRPr kumimoji="1" lang="en-US" altLang="ja-JP" dirty="0"/>
          </a:p>
          <a:p>
            <a:endParaRPr kumimoji="1" lang="en-US" altLang="ja-JP" dirty="0"/>
          </a:p>
          <a:p>
            <a:r>
              <a:rPr kumimoji="1" lang="ja-JP" altLang="en-US" dirty="0"/>
              <a:t>過度な</a:t>
            </a:r>
            <a:r>
              <a:rPr kumimoji="1" lang="en-US" altLang="ja-JP" dirty="0"/>
              <a:t>PPE</a:t>
            </a:r>
            <a:r>
              <a:rPr kumimoji="1" lang="ja-JP" altLang="en-US" dirty="0"/>
              <a:t>の着用をする必要はありませんが、施設内のユニットで感染症の発症者を探知した場合には感染対策の強化や、健康観察の頻度を上げることで、早期発見・早期終息につながります。</a:t>
            </a:r>
            <a:endParaRPr kumimoji="1" lang="en-US" altLang="ja-JP"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5</a:t>
            </a:fld>
            <a:endParaRPr kumimoji="1" lang="ja-JP" altLang="en-US"/>
          </a:p>
        </p:txBody>
      </p:sp>
    </p:spTree>
    <p:extLst>
      <p:ext uri="{BB962C8B-B14F-4D97-AF65-F5344CB8AC3E}">
        <p14:creationId xmlns:p14="http://schemas.microsoft.com/office/powerpoint/2010/main" val="427030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４つ目はゾーニング編についてです。</a:t>
            </a:r>
            <a:endParaRPr kumimoji="1" lang="en-US" altLang="ja-JP" dirty="0"/>
          </a:p>
          <a:p>
            <a:r>
              <a:rPr kumimoji="1" lang="ja-JP" altLang="en-US" dirty="0"/>
              <a:t>ゾーニングについて、多くの施設で次のような困りごとや課題を抱えています。</a:t>
            </a:r>
            <a:endParaRPr kumimoji="1" lang="en-US" altLang="ja-JP" dirty="0"/>
          </a:p>
          <a:p>
            <a:r>
              <a:rPr kumimoji="1" lang="ja-JP" altLang="en-US" dirty="0"/>
              <a:t>・全室個室でないため、感染者の個室管理ができない。</a:t>
            </a:r>
            <a:endParaRPr kumimoji="1" lang="en-US" altLang="ja-JP" dirty="0"/>
          </a:p>
          <a:p>
            <a:r>
              <a:rPr kumimoji="1" lang="ja-JP" altLang="en-US" dirty="0"/>
              <a:t>・共有エリアの使用を制限しているが、一部の利用者が出てきてしまう。</a:t>
            </a:r>
            <a:endParaRPr kumimoji="1" lang="en-US" altLang="ja-JP" dirty="0"/>
          </a:p>
          <a:p>
            <a:r>
              <a:rPr kumimoji="1" lang="ja-JP" altLang="en-US" dirty="0"/>
              <a:t>・利用者のゾーニングはできていても、職員を媒介してほかのユニットに広げてしまう。</a:t>
            </a:r>
            <a:endParaRPr kumimoji="1" lang="en-US" altLang="ja-JP" dirty="0"/>
          </a:p>
          <a:p>
            <a:endParaRPr kumimoji="1" lang="en-US" altLang="ja-JP" dirty="0"/>
          </a:p>
          <a:p>
            <a:pPr defTabSz="982797"/>
            <a:r>
              <a:rPr kumimoji="1" lang="ja-JP" altLang="en-US" dirty="0"/>
              <a:t>これらの困り事や課題に対して、区内の施設では以下の工夫を行っています。</a:t>
            </a:r>
            <a:endParaRPr kumimoji="1" lang="en-US" altLang="ja-JP" dirty="0"/>
          </a:p>
          <a:p>
            <a:r>
              <a:rPr kumimoji="1" lang="ja-JP" altLang="en-US" dirty="0"/>
              <a:t>・フロア全体をレッドゾーン（汚染区域）とし、感染していない利用者を隔離する逆隔離の対応をする。</a:t>
            </a:r>
            <a:endParaRPr kumimoji="1" lang="en-US" altLang="ja-JP" dirty="0"/>
          </a:p>
          <a:p>
            <a:pPr defTabSz="982797"/>
            <a:r>
              <a:rPr kumimoji="1" lang="ja-JP" altLang="en-US" dirty="0"/>
              <a:t>・</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フロア間の職員移動をなくす。</a:t>
            </a:r>
            <a:endParaRPr kumimoji="1" lang="en-US" altLang="ja-JP" dirty="0"/>
          </a:p>
          <a:p>
            <a:r>
              <a:rPr kumimoji="1" lang="ja-JP" altLang="en-US" dirty="0"/>
              <a:t>　感染症流行時のみ感染者のみが過ごすことのできるユニットを設ける工夫や、ユニットで職員を固定し、職員が媒介しない工夫をしている施設があります。</a:t>
            </a:r>
            <a:endParaRPr kumimoji="1" lang="en-US" altLang="ja-JP" dirty="0"/>
          </a:p>
          <a:p>
            <a:endParaRPr kumimoji="1" lang="en-US" altLang="ja-JP" dirty="0"/>
          </a:p>
          <a:p>
            <a:endParaRPr kumimoji="1" lang="en-US" altLang="ja-JP" dirty="0"/>
          </a:p>
          <a:p>
            <a:r>
              <a:rPr kumimoji="1" lang="ja-JP" altLang="en-US" dirty="0"/>
              <a:t>また、人員の関係上フロアの固定ができない場合でも次のような工夫をし、病原体を広げないように利用者との関わる順番を工夫している施設もあります。</a:t>
            </a:r>
            <a:endParaRPr kumimoji="1" lang="en-US" altLang="ja-JP" dirty="0"/>
          </a:p>
          <a:p>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・陽性者や有症状者を対応する職員を決め</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、他の職員は介助などに関わらない。</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・有症状者や陽性者は最後に関わる等、</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介助で関わる順番を変える。</a:t>
            </a:r>
            <a:endParaRPr kumimoji="1" lang="en-US" altLang="ja-JP" dirty="0">
              <a:solidFill>
                <a:srgbClr val="0070C0"/>
              </a:solidFill>
              <a:latin typeface="UD デジタル 教科書体 NK-R" panose="02020400000000000000" pitchFamily="18" charset="-128"/>
              <a:ea typeface="UD デジタル 教科書体 NK-R" panose="02020400000000000000" pitchFamily="18" charset="-128"/>
            </a:endParaRPr>
          </a:p>
          <a:p>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有症状者や感染者と関わる順番を工夫するだけでも感染拡大を防止する要因の一つになりますので、施設内の状況に応じ、できる範囲内でゾーニングを実施してください。</a:t>
            </a:r>
            <a:endParaRPr kumimoji="1" lang="en-US" altLang="ja-JP" dirty="0">
              <a:solidFill>
                <a:srgbClr val="0070C0"/>
              </a:solidFill>
              <a:latin typeface="UD デジタル 教科書体 NK-R" panose="02020400000000000000" pitchFamily="18" charset="-128"/>
              <a:ea typeface="UD デジタル 教科書体 NK-R" panose="02020400000000000000" pitchFamily="18" charset="-128"/>
            </a:endParaRPr>
          </a:p>
          <a:p>
            <a:endParaRPr kumimoji="1" lang="en-US" altLang="ja-JP" dirty="0">
              <a:solidFill>
                <a:srgbClr val="0070C0"/>
              </a:solidFill>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6</a:t>
            </a:fld>
            <a:endParaRPr kumimoji="1" lang="ja-JP" altLang="en-US"/>
          </a:p>
        </p:txBody>
      </p:sp>
    </p:spTree>
    <p:extLst>
      <p:ext uri="{BB962C8B-B14F-4D97-AF65-F5344CB8AC3E}">
        <p14:creationId xmlns:p14="http://schemas.microsoft.com/office/powerpoint/2010/main" val="3742123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最後に施設内研修についてです。</a:t>
            </a:r>
            <a:endParaRPr kumimoji="1" lang="en-US" altLang="ja-JP" dirty="0"/>
          </a:p>
          <a:p>
            <a:r>
              <a:rPr kumimoji="1" lang="ja-JP" altLang="en-US" dirty="0"/>
              <a:t>施設内研修に関しては、</a:t>
            </a:r>
            <a:endParaRPr kumimoji="1" lang="en-US" altLang="ja-JP" dirty="0"/>
          </a:p>
          <a:p>
            <a:r>
              <a:rPr kumimoji="1" lang="ja-JP" altLang="en-US" dirty="0"/>
              <a:t>・施設の多くがシフト勤務のため、全員で集まって研修を行うことが難しい。</a:t>
            </a:r>
            <a:endParaRPr kumimoji="1" lang="en-US" altLang="ja-JP" dirty="0"/>
          </a:p>
          <a:p>
            <a:r>
              <a:rPr kumimoji="1" lang="ja-JP" altLang="en-US" dirty="0"/>
              <a:t>・研修で学んでも実際に行ってみるとできない、忘れてしまう</a:t>
            </a:r>
            <a:endParaRPr kumimoji="1" lang="en-US" altLang="ja-JP" dirty="0"/>
          </a:p>
          <a:p>
            <a:r>
              <a:rPr kumimoji="1" lang="ja-JP" altLang="en-US" dirty="0"/>
              <a:t>などの困り事があるかと思います。</a:t>
            </a:r>
            <a:endParaRPr kumimoji="1" lang="en-US" altLang="ja-JP" dirty="0"/>
          </a:p>
          <a:p>
            <a:endParaRPr kumimoji="1" lang="en-US" altLang="ja-JP" dirty="0"/>
          </a:p>
          <a:p>
            <a:r>
              <a:rPr kumimoji="1" lang="ja-JP" altLang="en-US" dirty="0"/>
              <a:t>各施設では、以下のような工夫を実施しているようです。</a:t>
            </a:r>
            <a:endParaRPr kumimoji="1" lang="en-US" altLang="ja-JP" dirty="0"/>
          </a:p>
          <a:p>
            <a:r>
              <a:rPr kumimoji="1" lang="ja-JP" altLang="en-US" dirty="0"/>
              <a:t>・吐物処理の手順を写真で</a:t>
            </a:r>
            <a:r>
              <a:rPr kumimoji="1" lang="en-US" altLang="ja-JP" dirty="0"/>
              <a:t>1</a:t>
            </a:r>
            <a:r>
              <a:rPr kumimoji="1" lang="ja-JP" altLang="en-US" dirty="0"/>
              <a:t>枚ずつまとめた資料を作成し、吐物処理セットに入れておく。</a:t>
            </a:r>
            <a:endParaRPr kumimoji="1" lang="en-US" altLang="ja-JP" dirty="0"/>
          </a:p>
          <a:p>
            <a:r>
              <a:rPr kumimoji="1" lang="ja-JP" altLang="en-US" dirty="0"/>
              <a:t>　この取り組みにより、吐物処理に慣れていない職員であっても手順書を見ながら確実に必要な処理を行うことができるようになります。</a:t>
            </a:r>
          </a:p>
          <a:p>
            <a:r>
              <a:rPr kumimoji="1" lang="ja-JP" altLang="en-US" dirty="0"/>
              <a:t>・コーンフレークに水を混ぜたものを吐物に見立てて</a:t>
            </a:r>
            <a:r>
              <a:rPr kumimoji="1" lang="en-US" altLang="ja-JP" dirty="0"/>
              <a:t>1</a:t>
            </a:r>
            <a:r>
              <a:rPr kumimoji="1" lang="ja-JP" altLang="en-US" dirty="0"/>
              <a:t>ｍほどの高さから実際に撒くことで、吐物の広がり（消毒範囲）やふき取り方等を確認している。</a:t>
            </a:r>
          </a:p>
          <a:p>
            <a:r>
              <a:rPr kumimoji="1" lang="ja-JP" altLang="en-US" dirty="0"/>
              <a:t>　これは、実際の嘔吐現場に近い場面を作ることで、嘔吐発生時の手技や消毒範囲を日頃から確認することができます。</a:t>
            </a:r>
            <a:endParaRPr kumimoji="1" lang="en-US" altLang="ja-JP" dirty="0"/>
          </a:p>
          <a:p>
            <a:r>
              <a:rPr kumimoji="1" lang="ja-JP" altLang="en-US" dirty="0"/>
              <a:t>　コーンフレークの他にも市販のレトルトのおかゆで行っている例もあるようです。各施設に合った内容での実施をご検討ください。</a:t>
            </a:r>
            <a:endParaRPr kumimoji="1" lang="en-US" altLang="ja-JP" dirty="0"/>
          </a:p>
          <a:p>
            <a:endParaRPr kumimoji="1" lang="en-US" altLang="ja-JP" dirty="0"/>
          </a:p>
          <a:p>
            <a:r>
              <a:rPr kumimoji="1" lang="ja-JP" altLang="en-US" dirty="0"/>
              <a:t>吐物処理以外にも、職員が着用した感染防護具（</a:t>
            </a:r>
            <a:r>
              <a:rPr kumimoji="1" lang="en-US" altLang="ja-JP" dirty="0"/>
              <a:t>PPE</a:t>
            </a:r>
            <a:r>
              <a:rPr kumimoji="1" lang="ja-JP" altLang="en-US" dirty="0"/>
              <a:t>）の脱衣時に、職員が汚染されていないかを確認する方法として、蛍光塗料を手袋などに塗ったうえで</a:t>
            </a:r>
            <a:r>
              <a:rPr kumimoji="1" lang="en-US" altLang="ja-JP" dirty="0"/>
              <a:t>PPE</a:t>
            </a:r>
            <a:r>
              <a:rPr kumimoji="1" lang="ja-JP" altLang="en-US" dirty="0"/>
              <a:t>脱衣を行い、脱衣後、服や手指に蛍光塗料がついていないかを確認する方法もあるようです。ご興味のある方は、インターネットで「</a:t>
            </a:r>
            <a:r>
              <a:rPr kumimoji="1" lang="en-US" altLang="ja-JP" dirty="0"/>
              <a:t>PPE</a:t>
            </a:r>
            <a:r>
              <a:rPr kumimoji="1" lang="ja-JP" altLang="en-US" dirty="0"/>
              <a:t>　蛍光塗料」と検索してみてください。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7</a:t>
            </a:fld>
            <a:endParaRPr kumimoji="1" lang="ja-JP" altLang="en-US"/>
          </a:p>
        </p:txBody>
      </p:sp>
    </p:spTree>
    <p:extLst>
      <p:ext uri="{BB962C8B-B14F-4D97-AF65-F5344CB8AC3E}">
        <p14:creationId xmlns:p14="http://schemas.microsoft.com/office/powerpoint/2010/main" val="4015139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これまでご紹介してきた横浜市や厚生労働省が作成した参考資料を載せています。</a:t>
            </a:r>
            <a:endParaRPr kumimoji="1" lang="en-US" altLang="ja-JP" dirty="0"/>
          </a:p>
          <a:p>
            <a:r>
              <a:rPr kumimoji="1" lang="ja-JP" altLang="en-US" dirty="0"/>
              <a:t>是非参考になさってください。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8</a:t>
            </a:fld>
            <a:endParaRPr kumimoji="1" lang="ja-JP" altLang="en-US"/>
          </a:p>
        </p:txBody>
      </p:sp>
    </p:spTree>
    <p:extLst>
      <p:ext uri="{BB962C8B-B14F-4D97-AF65-F5344CB8AC3E}">
        <p14:creationId xmlns:p14="http://schemas.microsoft.com/office/powerpoint/2010/main" val="712262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ここまで、多くの施設が抱える困り事や課題とそれらに対する区内各施設の取り組みを紹介しました。</a:t>
            </a:r>
            <a:endParaRPr kumimoji="1" lang="en-US" altLang="ja-JP" dirty="0"/>
          </a:p>
          <a:p>
            <a:r>
              <a:rPr kumimoji="1" lang="ja-JP" altLang="en-US" dirty="0"/>
              <a:t>参考になる取り組みや行ってみたい内容はありましたか？</a:t>
            </a:r>
            <a:endParaRPr kumimoji="1" lang="en-US" altLang="ja-JP" dirty="0"/>
          </a:p>
          <a:p>
            <a:r>
              <a:rPr kumimoji="1" lang="ja-JP" altLang="en-US" dirty="0"/>
              <a:t>施設の環境や人員などによって様々な感染対策方法があると思います。</a:t>
            </a:r>
            <a:endParaRPr kumimoji="1" lang="en-US" altLang="ja-JP" dirty="0"/>
          </a:p>
          <a:p>
            <a:r>
              <a:rPr kumimoji="1" lang="ja-JP" altLang="en-US" dirty="0"/>
              <a:t>日々の感染対応や施設運営で悩むことがあれば、お示している連絡先を参考にご連絡ください。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D20489B6-9FA7-41C1-B61E-0AD5A2F2780B}" type="slidenum">
              <a:rPr kumimoji="1" lang="ja-JP" altLang="en-US" smtClean="0"/>
              <a:t>9</a:t>
            </a:fld>
            <a:endParaRPr kumimoji="1" lang="ja-JP" altLang="en-US"/>
          </a:p>
        </p:txBody>
      </p:sp>
    </p:spTree>
    <p:extLst>
      <p:ext uri="{BB962C8B-B14F-4D97-AF65-F5344CB8AC3E}">
        <p14:creationId xmlns:p14="http://schemas.microsoft.com/office/powerpoint/2010/main" val="4152716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57728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478132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66497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12533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217543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928150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11" name="Footer Placeholder 10"/>
          <p:cNvSpPr>
            <a:spLocks noGrp="1"/>
          </p:cNvSpPr>
          <p:nvPr>
            <p:ph type="ftr" sz="quarter" idx="11"/>
          </p:nvPr>
        </p:nvSpPr>
        <p:spPr/>
        <p:txBody>
          <a:bodyPr/>
          <a:lstStyle/>
          <a:p>
            <a:endParaRPr kumimoji="1" lang="ja-JP" altLang="en-US"/>
          </a:p>
        </p:txBody>
      </p:sp>
      <p:sp>
        <p:nvSpPr>
          <p:cNvPr id="12" name="Slide Number Placeholder 11"/>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831377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61807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03784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794448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B52913EF-21C7-4C4B-8AA4-06426F91DE82}" type="datetimeFigureOut">
              <a:rPr kumimoji="1" lang="ja-JP" altLang="en-US" smtClean="0"/>
              <a:t>2024/8/14</a:t>
            </a:fld>
            <a:endParaRPr kumimoji="1" lang="ja-JP" altLang="en-US"/>
          </a:p>
        </p:txBody>
      </p:sp>
      <p:sp>
        <p:nvSpPr>
          <p:cNvPr id="9" name="Footer Placeholder 8"/>
          <p:cNvSpPr>
            <a:spLocks noGrp="1"/>
          </p:cNvSpPr>
          <p:nvPr>
            <p:ph type="ftr" sz="quarter" idx="11"/>
          </p:nvPr>
        </p:nvSpPr>
        <p:spPr>
          <a:xfrm>
            <a:off x="3499101" y="6356350"/>
            <a:ext cx="5911517" cy="365125"/>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355597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B52913EF-21C7-4C4B-8AA4-06426F91DE82}" type="datetimeFigureOut">
              <a:rPr kumimoji="1" lang="ja-JP" altLang="en-US" smtClean="0"/>
              <a:t>2024/8/14</a:t>
            </a:fld>
            <a:endParaRPr kumimoji="1" lang="ja-JP" alt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E8E7B2E-4D2D-4EA1-B8C5-37686DD8B6F7}" type="slidenum">
              <a:rPr kumimoji="1" lang="ja-JP" altLang="en-US" smtClean="0"/>
              <a:t>‹#›</a:t>
            </a:fld>
            <a:endParaRPr kumimoji="1" lang="ja-JP" altLang="en-US"/>
          </a:p>
        </p:txBody>
      </p:sp>
    </p:spTree>
    <p:extLst>
      <p:ext uri="{BB962C8B-B14F-4D97-AF65-F5344CB8AC3E}">
        <p14:creationId xmlns:p14="http://schemas.microsoft.com/office/powerpoint/2010/main" val="120082690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kumimoji="1"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感染症対応に関する</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よくある課題と</a:t>
            </a:r>
            <a:br>
              <a:rPr lang="en-US" altLang="ja-JP" sz="5400" dirty="0">
                <a:latin typeface="UD デジタル 教科書体 NK-R" panose="02020400000000000000" pitchFamily="18" charset="-128"/>
                <a:ea typeface="UD デジタル 教科書体 NK-R" panose="02020400000000000000" pitchFamily="18" charset="-128"/>
              </a:rPr>
            </a:br>
            <a:r>
              <a:rPr lang="ja-JP" altLang="en-US" sz="5400" dirty="0">
                <a:latin typeface="UD デジタル 教科書体 NK-R" panose="02020400000000000000" pitchFamily="18" charset="-128"/>
                <a:ea typeface="UD デジタル 教科書体 NK-R" panose="02020400000000000000" pitchFamily="18" charset="-128"/>
              </a:rPr>
              <a:t>各施設の工夫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3" name="サブタイトル 2"/>
          <p:cNvSpPr>
            <a:spLocks noGrp="1"/>
          </p:cNvSpPr>
          <p:nvPr>
            <p:ph type="subTitle" idx="1"/>
          </p:nvPr>
        </p:nvSpPr>
        <p:spPr/>
        <p:txBody>
          <a:bodyPr/>
          <a:lstStyle/>
          <a:p>
            <a:pPr algn="r"/>
            <a:r>
              <a:rPr kumimoji="1" lang="ja-JP" altLang="en-US" dirty="0">
                <a:latin typeface="UD デジタル 教科書体 NK-R" panose="02020400000000000000" pitchFamily="18" charset="-128"/>
                <a:ea typeface="UD デジタル 教科書体 NK-R" panose="02020400000000000000" pitchFamily="18" charset="-128"/>
              </a:rPr>
              <a:t>令和６年６月２</a:t>
            </a:r>
            <a:r>
              <a:rPr kumimoji="1" lang="en-US" altLang="ja-JP" dirty="0">
                <a:latin typeface="UD デジタル 教科書体 NK-R" panose="02020400000000000000" pitchFamily="18" charset="-128"/>
                <a:ea typeface="UD デジタル 教科書体 NK-R" panose="02020400000000000000" pitchFamily="18" charset="-128"/>
              </a:rPr>
              <a:t>8</a:t>
            </a:r>
            <a:r>
              <a:rPr kumimoji="1" lang="ja-JP" altLang="en-US" dirty="0">
                <a:latin typeface="UD デジタル 教科書体 NK-R" panose="02020400000000000000" pitchFamily="18" charset="-128"/>
                <a:ea typeface="UD デジタル 教科書体 NK-R" panose="02020400000000000000" pitchFamily="18" charset="-128"/>
              </a:rPr>
              <a:t>日</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r"/>
            <a:r>
              <a:rPr kumimoji="1" lang="ja-JP" altLang="en-US" dirty="0">
                <a:latin typeface="UD デジタル 教科書体 NK-R" panose="02020400000000000000" pitchFamily="18" charset="-128"/>
                <a:ea typeface="UD デジタル 教科書体 NK-R" panose="02020400000000000000" pitchFamily="18" charset="-128"/>
              </a:rPr>
              <a:t>港南区福祉保健課健康づくり係</a:t>
            </a:r>
          </a:p>
        </p:txBody>
      </p:sp>
    </p:spTree>
    <p:extLst>
      <p:ext uri="{BB962C8B-B14F-4D97-AF65-F5344CB8AC3E}">
        <p14:creationId xmlns:p14="http://schemas.microsoft.com/office/powerpoint/2010/main" val="3817137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目次</a:t>
            </a:r>
          </a:p>
        </p:txBody>
      </p:sp>
      <p:sp>
        <p:nvSpPr>
          <p:cNvPr id="3" name="コンテンツ プレースホルダー 2"/>
          <p:cNvSpPr>
            <a:spLocks noGrp="1"/>
          </p:cNvSpPr>
          <p:nvPr>
            <p:ph idx="1"/>
          </p:nvPr>
        </p:nvSpPr>
        <p:spPr/>
        <p:txBody>
          <a:bodyPr>
            <a:norm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吐物処理編</a:t>
            </a:r>
            <a:endParaRPr kumimoji="1" lang="en-US" altLang="ja-JP" sz="2800" dirty="0">
              <a:latin typeface="UD デジタル 教科書体 NK-R" panose="02020400000000000000" pitchFamily="18" charset="-128"/>
              <a:ea typeface="UD デジタル 教科書体 NK-R" panose="02020400000000000000" pitchFamily="18" charset="-128"/>
            </a:endParaRPr>
          </a:p>
          <a:p>
            <a:r>
              <a:rPr kumimoji="1" lang="ja-JP" altLang="en-US" sz="2800" dirty="0">
                <a:latin typeface="UD デジタル 教科書体 NK-R" panose="02020400000000000000" pitchFamily="18" charset="-128"/>
                <a:ea typeface="UD デジタル 教科書体 NK-R" panose="02020400000000000000" pitchFamily="18" charset="-128"/>
              </a:rPr>
              <a:t>感染防護服（</a:t>
            </a:r>
            <a:r>
              <a:rPr kumimoji="1" lang="en-US" altLang="ja-JP" sz="2800" dirty="0">
                <a:latin typeface="UD デジタル 教科書体 NK-R" panose="02020400000000000000" pitchFamily="18" charset="-128"/>
                <a:ea typeface="UD デジタル 教科書体 NK-R" panose="02020400000000000000" pitchFamily="18" charset="-128"/>
              </a:rPr>
              <a:t>PPE</a:t>
            </a:r>
            <a:r>
              <a:rPr kumimoji="1" lang="ja-JP" altLang="en-US" sz="2800" dirty="0">
                <a:latin typeface="UD デジタル 教科書体 NK-R" panose="02020400000000000000" pitchFamily="18" charset="-128"/>
                <a:ea typeface="UD デジタル 教科書体 NK-R" panose="02020400000000000000" pitchFamily="18" charset="-128"/>
              </a:rPr>
              <a:t>）編</a:t>
            </a:r>
            <a:endParaRPr kumimoji="1" lang="en-US" altLang="ja-JP" sz="2800" dirty="0">
              <a:latin typeface="UD デジタル 教科書体 NK-R" panose="02020400000000000000" pitchFamily="18" charset="-128"/>
              <a:ea typeface="UD デジタル 教科書体 NK-R" panose="02020400000000000000" pitchFamily="18" charset="-128"/>
            </a:endParaRPr>
          </a:p>
          <a:p>
            <a:r>
              <a:rPr lang="ja-JP" altLang="en-US" sz="2800" dirty="0">
                <a:latin typeface="UD デジタル 教科書体 NK-R" panose="02020400000000000000" pitchFamily="18" charset="-128"/>
                <a:ea typeface="UD デジタル 教科書体 NK-R" panose="02020400000000000000" pitchFamily="18" charset="-128"/>
              </a:rPr>
              <a:t>流行初期の対応</a:t>
            </a:r>
            <a:r>
              <a:rPr kumimoji="1" lang="ja-JP" altLang="en-US" sz="2800" dirty="0">
                <a:latin typeface="UD デジタル 教科書体 NK-R" panose="02020400000000000000" pitchFamily="18" charset="-128"/>
                <a:ea typeface="UD デジタル 教科書体 NK-R" panose="02020400000000000000" pitchFamily="18" charset="-128"/>
              </a:rPr>
              <a:t>編</a:t>
            </a:r>
            <a:endParaRPr kumimoji="1" lang="en-US" altLang="ja-JP" sz="2800" dirty="0">
              <a:latin typeface="UD デジタル 教科書体 NK-R" panose="02020400000000000000" pitchFamily="18" charset="-128"/>
              <a:ea typeface="UD デジタル 教科書体 NK-R" panose="02020400000000000000" pitchFamily="18" charset="-128"/>
            </a:endParaRPr>
          </a:p>
          <a:p>
            <a:r>
              <a:rPr lang="ja-JP" altLang="en-US" sz="2800" dirty="0">
                <a:latin typeface="UD デジタル 教科書体 NK-R" panose="02020400000000000000" pitchFamily="18" charset="-128"/>
                <a:ea typeface="UD デジタル 教科書体 NK-R" panose="02020400000000000000" pitchFamily="18" charset="-128"/>
              </a:rPr>
              <a:t>ゾーニング編</a:t>
            </a:r>
            <a:endParaRPr lang="en-US" altLang="ja-JP" sz="2800" dirty="0">
              <a:latin typeface="UD デジタル 教科書体 NK-R" panose="02020400000000000000" pitchFamily="18" charset="-128"/>
              <a:ea typeface="UD デジタル 教科書体 NK-R" panose="02020400000000000000" pitchFamily="18" charset="-128"/>
            </a:endParaRPr>
          </a:p>
          <a:p>
            <a:r>
              <a:rPr lang="ja-JP" altLang="en-US" sz="2800" dirty="0">
                <a:latin typeface="UD デジタル 教科書体 NK-R" panose="02020400000000000000" pitchFamily="18" charset="-128"/>
                <a:ea typeface="UD デジタル 教科書体 NK-R" panose="02020400000000000000" pitchFamily="18" charset="-128"/>
              </a:rPr>
              <a:t>施設内研修</a:t>
            </a:r>
            <a:r>
              <a:rPr kumimoji="1" lang="ja-JP" altLang="en-US" sz="2800" dirty="0">
                <a:latin typeface="UD デジタル 教科書体 NK-R" panose="02020400000000000000" pitchFamily="18" charset="-128"/>
                <a:ea typeface="UD デジタル 教科書体 NK-R" panose="02020400000000000000" pitchFamily="18" charset="-128"/>
              </a:rPr>
              <a:t>編</a:t>
            </a:r>
          </a:p>
        </p:txBody>
      </p:sp>
    </p:spTree>
    <p:extLst>
      <p:ext uri="{BB962C8B-B14F-4D97-AF65-F5344CB8AC3E}">
        <p14:creationId xmlns:p14="http://schemas.microsoft.com/office/powerpoint/2010/main" val="1873728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a:latin typeface="UD デジタル 教科書体 NK-R" panose="02020400000000000000" pitchFamily="18" charset="-128"/>
                <a:ea typeface="UD デジタル 教科書体 NK-R" panose="02020400000000000000" pitchFamily="18" charset="-128"/>
              </a:rPr>
              <a:t>吐物処理</a:t>
            </a:r>
            <a:r>
              <a:rPr kumimoji="1" lang="ja-JP" altLang="en-US" dirty="0">
                <a:latin typeface="UD デジタル 教科書体 NK-R" panose="02020400000000000000" pitchFamily="18" charset="-128"/>
                <a:ea typeface="UD デジタル 教科書体 NK-R" panose="02020400000000000000" pitchFamily="18" charset="-128"/>
              </a:rPr>
              <a:t>編</a:t>
            </a:r>
          </a:p>
        </p:txBody>
      </p:sp>
      <p:sp>
        <p:nvSpPr>
          <p:cNvPr id="6" name="正方形/長方形 5"/>
          <p:cNvSpPr/>
          <p:nvPr/>
        </p:nvSpPr>
        <p:spPr>
          <a:xfrm>
            <a:off x="4083472" y="1543564"/>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消毒薬の</a:t>
            </a:r>
            <a:r>
              <a:rPr kumimoji="1" lang="ja-JP" altLang="en-US" u="sng" dirty="0">
                <a:solidFill>
                  <a:schemeClr val="tx1"/>
                </a:solidFill>
                <a:latin typeface="UD デジタル 教科書体 NK-R" panose="02020400000000000000" pitchFamily="18" charset="-128"/>
                <a:ea typeface="UD デジタル 教科書体 NK-R" panose="02020400000000000000" pitchFamily="18" charset="-128"/>
              </a:rPr>
              <a:t>種類</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や</a:t>
            </a:r>
            <a:r>
              <a:rPr kumimoji="1" lang="ja-JP" altLang="en-US" u="sng" dirty="0">
                <a:solidFill>
                  <a:schemeClr val="tx1"/>
                </a:solidFill>
                <a:latin typeface="UD デジタル 教科書体 NK-R" panose="02020400000000000000" pitchFamily="18" charset="-128"/>
                <a:ea typeface="UD デジタル 教科書体 NK-R" panose="02020400000000000000" pitchFamily="18" charset="-128"/>
              </a:rPr>
              <a:t>濃度</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が適切でない</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消毒薬を</a:t>
            </a:r>
            <a:r>
              <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日以上</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作り置きしている</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冷暗所で保管できていない</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清掃範囲が</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２ｍ未満</a:t>
            </a:r>
            <a:endPar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消毒薬をスプレーで散布している</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処理方法を知っているスタッフと知らないスタッフがいる</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endParaRPr kumimoji="1" lang="ja-JP" altLang="en-US" dirty="0">
              <a:solidFill>
                <a:schemeClr val="tx1"/>
              </a:solidFill>
            </a:endParaRP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各部屋やユニットに、予め吐物処理セットを用意しておく</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吐物処理セットの</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バケツに</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次亜塩素酸ナトリウム水溶液</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や水を入れる量のラインがマーカーで引かれている</a:t>
            </a:r>
            <a:endParaRPr kumimoji="1" lang="en-US" altLang="ja-JP"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吐物処理セットに写真付きのマニュアルを入れる</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吐物処理に関する</a:t>
            </a: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研修を１年に１回</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全職員へ実施している</a:t>
            </a: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7748935" y="6449785"/>
            <a:ext cx="3331028"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動画</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実践で学ぶ嘔吐物処理</a:t>
            </a:r>
          </a:p>
        </p:txBody>
      </p:sp>
      <p:sp>
        <p:nvSpPr>
          <p:cNvPr id="33" name="正方形/長方形 32"/>
          <p:cNvSpPr/>
          <p:nvPr/>
        </p:nvSpPr>
        <p:spPr>
          <a:xfrm>
            <a:off x="7653353" y="6230871"/>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34" name="直線コネクタ 33"/>
          <p:cNvCxnSpPr/>
          <p:nvPr/>
        </p:nvCxnSpPr>
        <p:spPr>
          <a:xfrm>
            <a:off x="7747310" y="6223002"/>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9181009" y="6221607"/>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148786" y="6466114"/>
            <a:ext cx="3331028"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嘔吐物の処理・消毒方法</a:t>
            </a:r>
          </a:p>
        </p:txBody>
      </p:sp>
      <p:sp>
        <p:nvSpPr>
          <p:cNvPr id="37" name="正方形/長方形 36"/>
          <p:cNvSpPr/>
          <p:nvPr/>
        </p:nvSpPr>
        <p:spPr>
          <a:xfrm>
            <a:off x="3994192" y="6226146"/>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38" name="直線コネクタ 37"/>
          <p:cNvCxnSpPr/>
          <p:nvPr/>
        </p:nvCxnSpPr>
        <p:spPr>
          <a:xfrm flipH="1">
            <a:off x="5529424" y="6197104"/>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4079554" y="6210396"/>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9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感染防護服（</a:t>
            </a:r>
            <a:r>
              <a:rPr kumimoji="1" lang="en-US" altLang="ja-JP" dirty="0">
                <a:latin typeface="UD デジタル 教科書体 NK-R" panose="02020400000000000000" pitchFamily="18" charset="-128"/>
                <a:ea typeface="UD デジタル 教科書体 NK-R" panose="02020400000000000000" pitchFamily="18" charset="-128"/>
              </a:rPr>
              <a:t>PPE</a:t>
            </a:r>
            <a:r>
              <a:rPr kumimoji="1" lang="ja-JP" altLang="en-US" dirty="0">
                <a:latin typeface="UD デジタル 教科書体 NK-R" panose="02020400000000000000" pitchFamily="18" charset="-128"/>
                <a:ea typeface="UD デジタル 教科書体 NK-R" panose="02020400000000000000" pitchFamily="18" charset="-128"/>
              </a:rPr>
              <a:t>）編</a:t>
            </a:r>
          </a:p>
        </p:txBody>
      </p:sp>
      <p:sp>
        <p:nvSpPr>
          <p:cNvPr id="6" name="正方形/長方形 5"/>
          <p:cNvSpPr/>
          <p:nvPr/>
        </p:nvSpPr>
        <p:spPr>
          <a:xfrm>
            <a:off x="4083472" y="1445590"/>
            <a:ext cx="6996491"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吐物処理や生活介助</a:t>
            </a: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rPr>
              <a:t>の際、</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適切な</a:t>
            </a:r>
            <a:r>
              <a:rPr kumimoji="1" lang="en-US" altLang="ja-JP" noProof="0" dirty="0">
                <a:solidFill>
                  <a:srgbClr val="FF0000"/>
                </a:solidFill>
                <a:latin typeface="UD デジタル 教科書体 NK-R" panose="02020400000000000000" pitchFamily="18" charset="-128"/>
                <a:ea typeface="UD デジタル 教科書体 NK-R" panose="02020400000000000000" pitchFamily="18" charset="-128"/>
              </a:rPr>
              <a:t>PPE</a:t>
            </a:r>
            <a:r>
              <a:rPr kumimoji="1" lang="ja-JP" altLang="en-US" noProof="0" dirty="0">
                <a:solidFill>
                  <a:srgbClr val="FF0000"/>
                </a:solidFill>
                <a:latin typeface="UD デジタル 教科書体 NK-R" panose="02020400000000000000" pitchFamily="18" charset="-128"/>
                <a:ea typeface="UD デジタル 教科書体 NK-R" panose="02020400000000000000" pitchFamily="18" charset="-128"/>
              </a:rPr>
              <a:t>を着用せず</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実施</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してしまう</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手袋やエプロンを</a:t>
            </a:r>
            <a:r>
              <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1</a:t>
            </a: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rPr>
              <a:t>ケアごとに交換せず使いまわしてしまう</a:t>
            </a:r>
            <a:endParaRPr kumimoji="1" lang="en-US" altLang="ja-JP" sz="1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endParaRPr>
          </a:p>
          <a:p>
            <a:pPr marL="285750" indent="-285750">
              <a:buFont typeface="Arial" panose="020B0604020202020204" pitchFamily="34" charset="0"/>
              <a:buChar char="•"/>
              <a:defRP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適切な順番・方法・場所で</a:t>
            </a:r>
            <a:r>
              <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rPr>
              <a:t>PPE</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を着脱できていない</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PPE</a:t>
            </a:r>
            <a:r>
              <a:rPr kumimoji="1" lang="ja-JP" altLang="en-US" sz="1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脱衣後の</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手洗い・消毒を省略したり簡単に済ませてしまう</a:t>
            </a:r>
            <a:endPar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0" name="正方形/長方形 19"/>
          <p:cNvSpPr/>
          <p:nvPr/>
        </p:nvSpPr>
        <p:spPr>
          <a:xfrm>
            <a:off x="6459081" y="6464670"/>
            <a:ext cx="4620882"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動画</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食中毒・感染症を防ぐ衛生的な手洗い</a:t>
            </a:r>
          </a:p>
        </p:txBody>
      </p:sp>
      <p:sp>
        <p:nvSpPr>
          <p:cNvPr id="21" name="正方形/長方形 20"/>
          <p:cNvSpPr/>
          <p:nvPr/>
        </p:nvSpPr>
        <p:spPr>
          <a:xfrm>
            <a:off x="6440000" y="6224702"/>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22" name="直線コネクタ 21"/>
          <p:cNvCxnSpPr/>
          <p:nvPr/>
        </p:nvCxnSpPr>
        <p:spPr>
          <a:xfrm>
            <a:off x="6523875" y="6233550"/>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7944514" y="6224702"/>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CBE4E2E0-E94D-4D36-9038-52BFF5463E01}"/>
              </a:ext>
            </a:extLst>
          </p:cNvPr>
          <p:cNvSpPr/>
          <p:nvPr/>
        </p:nvSpPr>
        <p:spPr>
          <a:xfrm>
            <a:off x="4083472" y="4440478"/>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施設内研修で</a:t>
            </a:r>
            <a:r>
              <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PPE</a:t>
            </a:r>
            <a:r>
              <a:rPr kumimoji="1" lang="ja-JP" altLang="en-US"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rPr>
              <a:t>の着脱手順や注意点等について確認している。</a:t>
            </a:r>
            <a:endParaRPr kumimoji="1" lang="en-US" altLang="ja-JP" sz="1800" b="0" i="0" u="none" strike="noStrike" kern="1200" cap="none" spc="0" normalizeH="0" baseline="0" noProof="0" dirty="0">
              <a:ln>
                <a:noFill/>
              </a:ln>
              <a:solidFill>
                <a:schemeClr val="tx1">
                  <a:lumMod val="90000"/>
                  <a:lumOff val="10000"/>
                </a:schemeClr>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lumMod val="90000"/>
                    <a:lumOff val="10000"/>
                  </a:schemeClr>
                </a:solidFill>
                <a:latin typeface="UD デジタル 教科書体 NK-R" panose="02020400000000000000" pitchFamily="18" charset="-128"/>
                <a:ea typeface="UD デジタル 教科書体 NK-R" panose="02020400000000000000" pitchFamily="18" charset="-128"/>
              </a:rPr>
              <a:t>正しい手洗いについて、</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手洗いチェッカーで確認しながら学ぶ</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手洗いができない場合は消毒薬で消毒</a:t>
            </a:r>
          </a:p>
        </p:txBody>
      </p:sp>
    </p:spTree>
    <p:extLst>
      <p:ext uri="{BB962C8B-B14F-4D97-AF65-F5344CB8AC3E}">
        <p14:creationId xmlns:p14="http://schemas.microsoft.com/office/powerpoint/2010/main" val="73562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887656"/>
            <a:ext cx="7200298" cy="2212698"/>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流行初期の</a:t>
            </a:r>
            <a:br>
              <a:rPr kumimoji="1" lang="en-US" altLang="ja-JP" dirty="0">
                <a:latin typeface="UD デジタル 教科書体 NK-R" panose="02020400000000000000" pitchFamily="18" charset="-128"/>
                <a:ea typeface="UD デジタル 教科書体 NK-R" panose="02020400000000000000" pitchFamily="18" charset="-128"/>
              </a:rPr>
            </a:br>
            <a:r>
              <a:rPr kumimoji="1" lang="ja-JP" altLang="en-US" dirty="0">
                <a:latin typeface="UD デジタル 教科書体 NK-R" panose="02020400000000000000" pitchFamily="18" charset="-128"/>
                <a:ea typeface="UD デジタル 教科書体 NK-R" panose="02020400000000000000" pitchFamily="18" charset="-128"/>
              </a:rPr>
              <a:t>対応編</a:t>
            </a:r>
          </a:p>
        </p:txBody>
      </p:sp>
      <p:sp>
        <p:nvSpPr>
          <p:cNvPr id="6" name="正方形/長方形 5"/>
          <p:cNvSpPr/>
          <p:nvPr/>
        </p:nvSpPr>
        <p:spPr>
          <a:xfrm>
            <a:off x="4083472" y="1461919"/>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流行初期には１ユニットでの感染であったが、</a:t>
            </a:r>
            <a:r>
              <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rPr>
              <a:t>その後複数ユニットに広がってしまう</a:t>
            </a:r>
            <a:endParaRPr kumimoji="1" lang="en-US" altLang="ja-JP"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感染症が発生したユニットのみで情報共有しており、他のユニットが感染症流行について知らない</a:t>
            </a:r>
            <a:endParaRPr kumimoji="1" lang="en-US" altLang="ja-JP" sz="18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noProof="0" dirty="0">
                <a:solidFill>
                  <a:srgbClr val="FF0000"/>
                </a:solidFill>
                <a:latin typeface="UD デジタル 教科書体 NK-R" panose="02020400000000000000" pitchFamily="18" charset="-128"/>
                <a:ea typeface="UD デジタル 教科書体 NK-R" panose="02020400000000000000" pitchFamily="18" charset="-128"/>
              </a:rPr>
              <a:t>感染症流行の原因や経路が分からない</a:t>
            </a:r>
            <a:endParaRPr kumimoji="1" lang="en-US" altLang="ja-JP" noProof="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4083472" y="4383841"/>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情報を集約する職員を決め、施設全体へ日誌や連絡網などを使って</a:t>
            </a: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タイムリーに共有</a:t>
            </a: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している</a:t>
            </a:r>
            <a:endParaRPr kumimoji="1" lang="en-US" altLang="ja-JP"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感染症の</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感染経路を考え</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、接触のあった利用者や職員を把握し、健康観察の頻度を上げている。</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咳や鼻水など</a:t>
            </a: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軽度な症状が出た時点で</a:t>
            </a:r>
            <a:r>
              <a:rPr kumimoji="1" lang="en-US" altLang="ja-JP"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PPE</a:t>
            </a:r>
            <a:r>
              <a:rPr kumimoji="1" lang="ja-JP" altLang="en-US" sz="1800" b="0" i="0" u="none" strike="noStrike" kern="1200" cap="none" spc="0" normalizeH="0" baseline="0" noProof="0" dirty="0">
                <a:ln>
                  <a:noFill/>
                </a:ln>
                <a:solidFill>
                  <a:srgbClr val="0070C0"/>
                </a:solidFill>
                <a:effectLst/>
                <a:uLnTx/>
                <a:uFillTx/>
                <a:latin typeface="UD デジタル 教科書体 NK-R" panose="02020400000000000000" pitchFamily="18" charset="-128"/>
                <a:ea typeface="UD デジタル 教科書体 NK-R" panose="02020400000000000000" pitchFamily="18" charset="-128"/>
                <a:cs typeface="+mn-cs"/>
              </a:rPr>
              <a:t>を着用</a:t>
            </a: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し対応している。</a:t>
            </a:r>
            <a:endParaRPr kumimoji="1" lang="en-US" altLang="ja-JP"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Tree>
    <p:extLst>
      <p:ext uri="{BB962C8B-B14F-4D97-AF65-F5344CB8AC3E}">
        <p14:creationId xmlns:p14="http://schemas.microsoft.com/office/powerpoint/2010/main" val="2881912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92730" y="3791494"/>
            <a:ext cx="7200298" cy="2284770"/>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ゾーニング編</a:t>
            </a:r>
          </a:p>
        </p:txBody>
      </p:sp>
      <p:sp>
        <p:nvSpPr>
          <p:cNvPr id="6" name="正方形/長方形 5"/>
          <p:cNvSpPr/>
          <p:nvPr/>
        </p:nvSpPr>
        <p:spPr>
          <a:xfrm>
            <a:off x="4083472" y="1478248"/>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全室個室でないため、個室管理ができない。</a:t>
            </a:r>
          </a:p>
          <a:p>
            <a:pPr marL="285750" lvl="0" indent="-285750">
              <a:buFont typeface="Arial" panose="020B0604020202020204" pitchFamily="34" charset="0"/>
              <a:buChar char="•"/>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共有エリアの使用を制限しているが、一部の利用者が出てきてしまう。</a:t>
            </a:r>
          </a:p>
          <a:p>
            <a:pPr marL="285750" lvl="0" indent="-285750">
              <a:buFont typeface="Arial" panose="020B0604020202020204" pitchFamily="34" charset="0"/>
              <a:buChar char="•"/>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利用者のゾーニングはできても、</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職員を媒介</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して他ユニットに広げてしまう。</a:t>
            </a:r>
            <a:endPar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4083472" y="4386399"/>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フロア全体をレッドゾーン（汚染区域）</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とする、逆隔離等の対応。</a:t>
            </a:r>
          </a:p>
          <a:p>
            <a:pPr marL="285750" lvl="0" indent="-285750">
              <a:buFont typeface="Arial" panose="020B0604020202020204" pitchFamily="34" charset="0"/>
              <a:buChar char="•"/>
            </a:pP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フロア間の職員移動をなくす。</a:t>
            </a:r>
          </a:p>
          <a:p>
            <a:pPr marL="285750" lvl="0" indent="-285750">
              <a:buFont typeface="Arial" panose="020B0604020202020204" pitchFamily="34" charset="0"/>
              <a:buChar char="•"/>
            </a:pP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陽性者や有症状者を対応する職員を決め</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、他の職員は介助などに関わらない。</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pPr marL="285750" lvl="0" indent="-285750">
              <a:buFont typeface="Arial" panose="020B0604020202020204" pitchFamily="34" charset="0"/>
              <a:buChar cha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有症状者や陽性者は最後に関わる等、</a:t>
            </a:r>
            <a:r>
              <a:rPr kumimoji="1" lang="ja-JP" altLang="en-US" dirty="0">
                <a:solidFill>
                  <a:srgbClr val="0070C0"/>
                </a:solidFill>
                <a:latin typeface="UD デジタル 教科書体 NK-R" panose="02020400000000000000" pitchFamily="18" charset="-128"/>
                <a:ea typeface="UD デジタル 教科書体 NK-R" panose="02020400000000000000" pitchFamily="18" charset="-128"/>
              </a:rPr>
              <a:t>介助で関わる順番を変える</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5" name="正方形/長方形 14"/>
          <p:cNvSpPr/>
          <p:nvPr/>
        </p:nvSpPr>
        <p:spPr>
          <a:xfrm>
            <a:off x="5943599" y="6464670"/>
            <a:ext cx="5136363"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介護現場における感染対策の手引き</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P.60</a:t>
            </a:r>
            <a:endPar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endParaRPr>
          </a:p>
        </p:txBody>
      </p:sp>
      <p:sp>
        <p:nvSpPr>
          <p:cNvPr id="16" name="正方形/長方形 15"/>
          <p:cNvSpPr/>
          <p:nvPr/>
        </p:nvSpPr>
        <p:spPr>
          <a:xfrm>
            <a:off x="5982800" y="6224702"/>
            <a:ext cx="1711233" cy="239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2"/>
                </a:solidFill>
                <a:latin typeface="UD デジタル 教科書体 NK-R" panose="02020400000000000000" pitchFamily="18" charset="-128"/>
                <a:ea typeface="UD デジタル 教科書体 NK-R" panose="02020400000000000000" pitchFamily="18" charset="-128"/>
              </a:rPr>
              <a:t>こちらもチェック</a:t>
            </a:r>
          </a:p>
        </p:txBody>
      </p:sp>
      <p:cxnSp>
        <p:nvCxnSpPr>
          <p:cNvPr id="17" name="直線コネクタ 16"/>
          <p:cNvCxnSpPr/>
          <p:nvPr/>
        </p:nvCxnSpPr>
        <p:spPr>
          <a:xfrm>
            <a:off x="6066675" y="6233550"/>
            <a:ext cx="124097" cy="19263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flipH="1">
            <a:off x="7487314" y="6224702"/>
            <a:ext cx="133654" cy="194025"/>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70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8" name="角丸四角形 7"/>
          <p:cNvSpPr/>
          <p:nvPr/>
        </p:nvSpPr>
        <p:spPr>
          <a:xfrm>
            <a:off x="3879665" y="728030"/>
            <a:ext cx="7200298" cy="2330826"/>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5" name="角丸四角形 4"/>
          <p:cNvSpPr/>
          <p:nvPr/>
        </p:nvSpPr>
        <p:spPr>
          <a:xfrm>
            <a:off x="3879668" y="3775165"/>
            <a:ext cx="7200298" cy="2325189"/>
          </a:xfrm>
          <a:prstGeom prst="round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2" name="タイトル 1"/>
          <p:cNvSpPr>
            <a:spLocks noGrp="1"/>
          </p:cNvSpPr>
          <p:nvPr>
            <p:ph type="title"/>
          </p:nvPr>
        </p:nvSpPr>
        <p:spPr/>
        <p:txBody>
          <a:bodyPr/>
          <a:lstStyle/>
          <a:p>
            <a:r>
              <a:rPr kumimoji="1" lang="ja-JP" altLang="en-US" dirty="0">
                <a:latin typeface="UD デジタル 教科書体 NK-R" panose="02020400000000000000" pitchFamily="18" charset="-128"/>
                <a:ea typeface="UD デジタル 教科書体 NK-R" panose="02020400000000000000" pitchFamily="18" charset="-128"/>
              </a:rPr>
              <a:t>施設内研修編</a:t>
            </a:r>
          </a:p>
        </p:txBody>
      </p:sp>
      <p:sp>
        <p:nvSpPr>
          <p:cNvPr id="6" name="正方形/長方形 5"/>
          <p:cNvSpPr/>
          <p:nvPr/>
        </p:nvSpPr>
        <p:spPr>
          <a:xfrm>
            <a:off x="4083472" y="1543564"/>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rPr>
              <a:t>シフト勤務のため、全員で集まって研修を行うのが難しい</a:t>
            </a:r>
            <a:endParaRPr kumimoji="1" lang="en-US" altLang="ja-JP" sz="18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endParaRP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研修を学んでも</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実際に行ってみるとできない、忘れてしまう</a:t>
            </a:r>
            <a:endParaRPr kumimoji="1" lang="ja-JP" altLang="en-US" sz="1800" b="0" i="0" u="none" strike="noStrike" kern="1200" cap="none" spc="0" normalizeH="0" baseline="0" noProof="0" dirty="0">
              <a:ln>
                <a:noFill/>
              </a:ln>
              <a:solidFill>
                <a:srgbClr val="FF0000"/>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7" name="正方形/長方形 6"/>
          <p:cNvSpPr/>
          <p:nvPr/>
        </p:nvSpPr>
        <p:spPr>
          <a:xfrm>
            <a:off x="4083472" y="4419057"/>
            <a:ext cx="6792685" cy="1515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吐物処理の手順を写真で</a:t>
            </a:r>
            <a:r>
              <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rPr>
              <a:t>1</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枚ずつまとめた資料を作成し、吐物処理セットに入れておく。</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a:p>
            <a:pPr marL="285750" lvl="0" indent="-285750">
              <a:buFont typeface="Arial" panose="020B0604020202020204" pitchFamily="34" charset="0"/>
              <a:buChar char="•"/>
            </a:pP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コーンフレークに水を混ぜたものを吐物に見立てて</a:t>
            </a:r>
            <a:r>
              <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rPr>
              <a:t>1</a:t>
            </a:r>
            <a:r>
              <a:rPr kumimoji="1" lang="ja-JP" altLang="en-US" dirty="0" err="1">
                <a:solidFill>
                  <a:srgbClr val="2F2B20"/>
                </a:solidFill>
                <a:latin typeface="UD デジタル 教科書体 NK-R" panose="02020400000000000000" pitchFamily="18" charset="-128"/>
                <a:ea typeface="UD デジタル 教科書体 NK-R" panose="02020400000000000000" pitchFamily="18" charset="-128"/>
              </a:rPr>
              <a:t>ｍ</a:t>
            </a:r>
            <a:r>
              <a:rPr kumimoji="1" lang="ja-JP" altLang="en-US" dirty="0">
                <a:solidFill>
                  <a:srgbClr val="2F2B20"/>
                </a:solidFill>
                <a:latin typeface="UD デジタル 教科書体 NK-R" panose="02020400000000000000" pitchFamily="18" charset="-128"/>
                <a:ea typeface="UD デジタル 教科書体 NK-R" panose="02020400000000000000" pitchFamily="18" charset="-128"/>
              </a:rPr>
              <a:t>ほどの高さから実際に撒くことで、吐物の広がり（消毒範囲）やふき取り方等を確認している。</a:t>
            </a:r>
            <a:endParaRPr kumimoji="1" lang="en-US" altLang="ja-JP" dirty="0">
              <a:solidFill>
                <a:srgbClr val="2F2B20"/>
              </a:solidFill>
              <a:latin typeface="UD デジタル 教科書体 NK-R" panose="02020400000000000000" pitchFamily="18" charset="-128"/>
              <a:ea typeface="UD デジタル 教科書体 NK-R" panose="02020400000000000000" pitchFamily="18" charset="-128"/>
            </a:endParaRPr>
          </a:p>
        </p:txBody>
      </p:sp>
      <p:sp>
        <p:nvSpPr>
          <p:cNvPr id="12" name="片側の 2 つの角を丸めた四角形 11"/>
          <p:cNvSpPr/>
          <p:nvPr/>
        </p:nvSpPr>
        <p:spPr>
          <a:xfrm>
            <a:off x="3879668" y="3775165"/>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1" name="正方形/長方形 10"/>
          <p:cNvSpPr/>
          <p:nvPr/>
        </p:nvSpPr>
        <p:spPr>
          <a:xfrm>
            <a:off x="4083472" y="3887656"/>
            <a:ext cx="6792685" cy="4352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各施設の工夫</a:t>
            </a:r>
          </a:p>
        </p:txBody>
      </p:sp>
      <p:sp>
        <p:nvSpPr>
          <p:cNvPr id="13" name="片側の 2 つの角を丸めた四角形 12"/>
          <p:cNvSpPr/>
          <p:nvPr/>
        </p:nvSpPr>
        <p:spPr>
          <a:xfrm>
            <a:off x="3879665" y="728030"/>
            <a:ext cx="7200298" cy="608676"/>
          </a:xfrm>
          <a:prstGeom prst="round2SameRect">
            <a:avLst>
              <a:gd name="adj1" fmla="val 50000"/>
              <a:gd name="adj2"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9" name="正方形/長方形 8"/>
          <p:cNvSpPr/>
          <p:nvPr/>
        </p:nvSpPr>
        <p:spPr>
          <a:xfrm>
            <a:off x="4031221" y="840917"/>
            <a:ext cx="6792685" cy="442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F2B20"/>
                </a:solidFill>
                <a:effectLst/>
                <a:uLnTx/>
                <a:uFillTx/>
                <a:latin typeface="UD デジタル 教科書体 NK-R" panose="02020400000000000000" pitchFamily="18" charset="-128"/>
                <a:ea typeface="UD デジタル 教科書体 NK-R" panose="02020400000000000000" pitchFamily="18" charset="-128"/>
                <a:cs typeface="+mn-cs"/>
              </a:rPr>
              <a:t>よくある課題</a:t>
            </a:r>
          </a:p>
        </p:txBody>
      </p:sp>
      <p:sp>
        <p:nvSpPr>
          <p:cNvPr id="14" name="二等辺三角形 13"/>
          <p:cNvSpPr/>
          <p:nvPr/>
        </p:nvSpPr>
        <p:spPr>
          <a:xfrm rot="10800000">
            <a:off x="6936400" y="3196216"/>
            <a:ext cx="718435" cy="44158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Corbel" panose="020B0503020204020204"/>
              <a:ea typeface="ＭＳ ゴシック" panose="020B0609070205080204" pitchFamily="49" charset="-128"/>
              <a:cs typeface="+mn-cs"/>
            </a:endParaRPr>
          </a:p>
        </p:txBody>
      </p:sp>
      <p:sp>
        <p:nvSpPr>
          <p:cNvPr id="15" name="正方形/長方形 14"/>
          <p:cNvSpPr/>
          <p:nvPr/>
        </p:nvSpPr>
        <p:spPr>
          <a:xfrm>
            <a:off x="7004957" y="6430414"/>
            <a:ext cx="3871200" cy="391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参考</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検索：　</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PPE</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着脱　蛍光塗料</a:t>
            </a:r>
          </a:p>
        </p:txBody>
      </p:sp>
      <p:sp>
        <p:nvSpPr>
          <p:cNvPr id="3" name="角丸四角形 2"/>
          <p:cNvSpPr/>
          <p:nvPr/>
        </p:nvSpPr>
        <p:spPr>
          <a:xfrm>
            <a:off x="8605158" y="6421464"/>
            <a:ext cx="2041072" cy="39188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5517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UD デジタル 教科書体 NK-R" panose="02020400000000000000" pitchFamily="18" charset="-128"/>
                <a:ea typeface="UD デジタル 教科書体 NK-R" panose="02020400000000000000" pitchFamily="18" charset="-128"/>
              </a:rPr>
              <a:t>参考資料</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3200401" y="791974"/>
            <a:ext cx="4912290"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〇（資料）嘔吐物の処理・消毒方法</a:t>
            </a:r>
          </a:p>
        </p:txBody>
      </p:sp>
      <p:pic>
        <p:nvPicPr>
          <p:cNvPr id="7" name="図 6"/>
          <p:cNvPicPr>
            <a:picLocks noChangeAspect="1"/>
          </p:cNvPicPr>
          <p:nvPr/>
        </p:nvPicPr>
        <p:blipFill>
          <a:blip r:embed="rId3"/>
          <a:stretch>
            <a:fillRect/>
          </a:stretch>
        </p:blipFill>
        <p:spPr>
          <a:xfrm>
            <a:off x="7887989" y="710329"/>
            <a:ext cx="1232156" cy="1232156"/>
          </a:xfrm>
          <a:prstGeom prst="rect">
            <a:avLst/>
          </a:prstGeom>
        </p:spPr>
      </p:pic>
      <p:sp>
        <p:nvSpPr>
          <p:cNvPr id="8" name="正方形/長方形 7"/>
          <p:cNvSpPr/>
          <p:nvPr/>
        </p:nvSpPr>
        <p:spPr>
          <a:xfrm>
            <a:off x="4511088" y="1252027"/>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出典：横浜市ホームページ</a:t>
            </a:r>
          </a:p>
        </p:txBody>
      </p:sp>
      <p:sp>
        <p:nvSpPr>
          <p:cNvPr id="10" name="正方形/長方形 9"/>
          <p:cNvSpPr/>
          <p:nvPr/>
        </p:nvSpPr>
        <p:spPr>
          <a:xfrm>
            <a:off x="6047922" y="2052015"/>
            <a:ext cx="4912290"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〇（動画）実践で学ぶ嘔吐物処理</a:t>
            </a:r>
          </a:p>
        </p:txBody>
      </p:sp>
      <p:pic>
        <p:nvPicPr>
          <p:cNvPr id="11" name="図 10"/>
          <p:cNvPicPr>
            <a:picLocks noChangeAspect="1"/>
          </p:cNvPicPr>
          <p:nvPr/>
        </p:nvPicPr>
        <p:blipFill>
          <a:blip r:embed="rId4"/>
          <a:stretch>
            <a:fillRect/>
          </a:stretch>
        </p:blipFill>
        <p:spPr>
          <a:xfrm>
            <a:off x="10506276" y="2007576"/>
            <a:ext cx="1232156" cy="1232156"/>
          </a:xfrm>
          <a:prstGeom prst="rect">
            <a:avLst/>
          </a:prstGeom>
        </p:spPr>
      </p:pic>
      <p:sp>
        <p:nvSpPr>
          <p:cNvPr id="12" name="正方形/長方形 11"/>
          <p:cNvSpPr/>
          <p:nvPr/>
        </p:nvSpPr>
        <p:spPr>
          <a:xfrm>
            <a:off x="7322209" y="2578427"/>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出典：</a:t>
            </a:r>
            <a:r>
              <a:rPr kumimoji="1" lang="en-US" altLang="ja-JP" sz="2000" b="1" dirty="0" err="1">
                <a:solidFill>
                  <a:schemeClr val="tx2"/>
                </a:solidFill>
                <a:latin typeface="UD デジタル 教科書体 NK-R" panose="02020400000000000000" pitchFamily="18" charset="-128"/>
                <a:ea typeface="UD デジタル 教科書体 NK-R" panose="02020400000000000000" pitchFamily="18" charset="-128"/>
              </a:rPr>
              <a:t>CityOfYokohama</a:t>
            </a:r>
            <a:endPar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endParaRPr>
          </a:p>
        </p:txBody>
      </p:sp>
      <p:pic>
        <p:nvPicPr>
          <p:cNvPr id="13" name="図 12"/>
          <p:cNvPicPr>
            <a:picLocks noChangeAspect="1"/>
          </p:cNvPicPr>
          <p:nvPr/>
        </p:nvPicPr>
        <p:blipFill>
          <a:blip r:embed="rId5"/>
          <a:stretch>
            <a:fillRect/>
          </a:stretch>
        </p:blipFill>
        <p:spPr>
          <a:xfrm>
            <a:off x="9086846" y="3501114"/>
            <a:ext cx="1171766" cy="1171766"/>
          </a:xfrm>
          <a:prstGeom prst="rect">
            <a:avLst/>
          </a:prstGeom>
        </p:spPr>
      </p:pic>
      <p:sp>
        <p:nvSpPr>
          <p:cNvPr id="15" name="正方形/長方形 14"/>
          <p:cNvSpPr/>
          <p:nvPr/>
        </p:nvSpPr>
        <p:spPr>
          <a:xfrm>
            <a:off x="3649431" y="3529963"/>
            <a:ext cx="5437415"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〇（動画）食中毒・感染症を防ぐ衛生的な手洗い</a:t>
            </a:r>
          </a:p>
        </p:txBody>
      </p:sp>
      <p:sp>
        <p:nvSpPr>
          <p:cNvPr id="16" name="正方形/長方形 15"/>
          <p:cNvSpPr/>
          <p:nvPr/>
        </p:nvSpPr>
        <p:spPr>
          <a:xfrm>
            <a:off x="5994377" y="3965735"/>
            <a:ext cx="320039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出典：</a:t>
            </a:r>
            <a:r>
              <a:rPr kumimoji="1" lang="en-US" altLang="ja-JP" sz="2000" b="1" dirty="0" err="1">
                <a:solidFill>
                  <a:schemeClr val="tx2"/>
                </a:solidFill>
                <a:latin typeface="UD デジタル 教科書体 NK-R" panose="02020400000000000000" pitchFamily="18" charset="-128"/>
                <a:ea typeface="UD デジタル 教科書体 NK-R" panose="02020400000000000000" pitchFamily="18" charset="-128"/>
              </a:rPr>
              <a:t>CityOfYokohama</a:t>
            </a:r>
            <a:endPar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p:cNvSpPr/>
          <p:nvPr/>
        </p:nvSpPr>
        <p:spPr>
          <a:xfrm>
            <a:off x="5257800" y="5065877"/>
            <a:ext cx="5248476"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〇（資料）介護現場における感染対策の手引き</a:t>
            </a:r>
          </a:p>
        </p:txBody>
      </p:sp>
      <p:sp>
        <p:nvSpPr>
          <p:cNvPr id="24" name="正方形/長方形 23"/>
          <p:cNvSpPr/>
          <p:nvPr/>
        </p:nvSpPr>
        <p:spPr>
          <a:xfrm>
            <a:off x="6792690" y="5550636"/>
            <a:ext cx="3829179" cy="6300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2"/>
                </a:solidFill>
                <a:latin typeface="UD デジタル 教科書体 NK-R" panose="02020400000000000000" pitchFamily="18" charset="-128"/>
                <a:ea typeface="UD デジタル 教科書体 NK-R" panose="02020400000000000000" pitchFamily="18" charset="-128"/>
              </a:rPr>
              <a:t>出典：厚生労働省ホームページ</a:t>
            </a:r>
          </a:p>
        </p:txBody>
      </p:sp>
      <p:pic>
        <p:nvPicPr>
          <p:cNvPr id="25" name="図 24"/>
          <p:cNvPicPr>
            <a:picLocks noChangeAspect="1"/>
          </p:cNvPicPr>
          <p:nvPr/>
        </p:nvPicPr>
        <p:blipFill>
          <a:blip r:embed="rId6"/>
          <a:stretch>
            <a:fillRect/>
          </a:stretch>
        </p:blipFill>
        <p:spPr>
          <a:xfrm>
            <a:off x="10508874" y="4964875"/>
            <a:ext cx="1215828" cy="1215828"/>
          </a:xfrm>
          <a:prstGeom prst="rect">
            <a:avLst/>
          </a:prstGeom>
        </p:spPr>
      </p:pic>
    </p:spTree>
    <p:extLst>
      <p:ext uri="{BB962C8B-B14F-4D97-AF65-F5344CB8AC3E}">
        <p14:creationId xmlns:p14="http://schemas.microsoft.com/office/powerpoint/2010/main" val="122336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最後に</a:t>
            </a:r>
            <a:endParaRPr kumimoji="1" lang="ja-JP" altLang="en-US" dirty="0"/>
          </a:p>
        </p:txBody>
      </p:sp>
      <p:sp>
        <p:nvSpPr>
          <p:cNvPr id="3" name="コンテンツ プレースホルダー 2"/>
          <p:cNvSpPr>
            <a:spLocks noGrp="1"/>
          </p:cNvSpPr>
          <p:nvPr>
            <p:ph idx="1"/>
          </p:nvPr>
        </p:nvSpPr>
        <p:spPr>
          <a:xfrm>
            <a:off x="3869268" y="864108"/>
            <a:ext cx="7315200" cy="2989435"/>
          </a:xfrm>
        </p:spPr>
        <p:txBody>
          <a:bodyPr>
            <a:normAutofit/>
          </a:bodyPr>
          <a:lstStyle/>
          <a:p>
            <a:pPr marL="0" indent="0">
              <a:buNone/>
            </a:pPr>
            <a:r>
              <a:rPr kumimoji="1" lang="ja-JP" altLang="en-US" dirty="0">
                <a:latin typeface="UD デジタル 教科書体 NK-R" panose="02020400000000000000" pitchFamily="18" charset="-128"/>
                <a:ea typeface="UD デジタル 教科書体 NK-R" panose="02020400000000000000" pitchFamily="18" charset="-128"/>
              </a:rPr>
              <a:t>参考になる取り組みや行ってみたい内容はありましたか？</a:t>
            </a:r>
            <a:endParaRPr kumimoji="1" lang="en-US" altLang="ja-JP" dirty="0">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dirty="0">
                <a:latin typeface="UD デジタル 教科書体 NK-R" panose="02020400000000000000" pitchFamily="18" charset="-128"/>
                <a:ea typeface="UD デジタル 教科書体 NK-R" panose="02020400000000000000" pitchFamily="18" charset="-128"/>
              </a:rPr>
              <a:t>施設</a:t>
            </a:r>
            <a:r>
              <a:rPr kumimoji="1" lang="ja-JP" altLang="en-US" dirty="0">
                <a:latin typeface="UD デジタル 教科書体 NK-R" panose="02020400000000000000" pitchFamily="18" charset="-128"/>
                <a:ea typeface="UD デジタル 教科書体 NK-R" panose="02020400000000000000" pitchFamily="18" charset="-128"/>
              </a:rPr>
              <a:t>の環境や人員などによって様々な感染対策方法があると思います。</a:t>
            </a:r>
            <a:endParaRPr kumimoji="1" lang="en-US" altLang="ja-JP" dirty="0">
              <a:latin typeface="UD デジタル 教科書体 NK-R" panose="02020400000000000000" pitchFamily="18" charset="-128"/>
              <a:ea typeface="UD デジタル 教科書体 NK-R" panose="02020400000000000000" pitchFamily="18" charset="-128"/>
            </a:endParaRPr>
          </a:p>
          <a:p>
            <a:pPr marL="0" indent="0">
              <a:buNone/>
            </a:pPr>
            <a:endParaRPr lang="en-US" altLang="ja-JP" dirty="0">
              <a:latin typeface="UD デジタル 教科書体 NK-R" panose="02020400000000000000" pitchFamily="18" charset="-128"/>
              <a:ea typeface="UD デジタル 教科書体 NK-R" panose="02020400000000000000" pitchFamily="18" charset="-128"/>
            </a:endParaRPr>
          </a:p>
          <a:p>
            <a:pPr marL="0" indent="0">
              <a:buNone/>
            </a:pPr>
            <a:r>
              <a:rPr lang="ja-JP" altLang="en-US" dirty="0">
                <a:latin typeface="UD デジタル 教科書体 NK-R" panose="02020400000000000000" pitchFamily="18" charset="-128"/>
                <a:ea typeface="UD デジタル 教科書体 NK-R" panose="02020400000000000000" pitchFamily="18" charset="-128"/>
              </a:rPr>
              <a:t>日々の感染対応で困ったことや悩むことがあれば、下記連絡先までご連絡ください。</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4392385" y="4180114"/>
            <a:ext cx="7266215" cy="2122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港南区役所　生活衛生課　食品衛生係 </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045-847-8444</a:t>
            </a:r>
          </a:p>
          <a:p>
            <a:r>
              <a:rPr kumimoji="1" lang="ja-JP" altLang="en-US"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食品の相談や衛生に関すること　　　　　　　　　　　　　　　　　　　　</a:t>
            </a:r>
            <a:endPar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　　　　　　　　　　　　　　　　　　　　　　環境衛生係 </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:045-847-8445</a:t>
            </a:r>
          </a:p>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　　　　　　　　　　　　　　　　　　　　　　　　　　　　　　　　　衛生害虫、建築物や受水槽の衛生</a:t>
            </a:r>
            <a:endPar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　　　　　　　　　　　　　　　　　　　　　　　　　　　　　　　　　業務に関すること</a:t>
            </a:r>
            <a:endPar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endParaRPr>
          </a:p>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　　　　　　　　　　　福祉保健課　健康づくり係</a:t>
            </a:r>
            <a:r>
              <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rPr>
              <a:t>:045-847-8438</a:t>
            </a:r>
          </a:p>
          <a:p>
            <a:r>
              <a:rPr kumimoji="1" lang="ja-JP" altLang="en-US" b="1" dirty="0">
                <a:solidFill>
                  <a:schemeClr val="tx2"/>
                </a:solidFill>
                <a:latin typeface="UD デジタル 教科書体 NK-R" panose="02020400000000000000" pitchFamily="18" charset="-128"/>
                <a:ea typeface="UD デジタル 教科書体 NK-R" panose="02020400000000000000" pitchFamily="18" charset="-128"/>
              </a:rPr>
              <a:t>　　　　　　　　　　　　　　　　　　　　　　　　　　　　　　　　　感染症対策に関すること</a:t>
            </a:r>
            <a:endParaRPr kumimoji="1" lang="en-US" altLang="ja-JP" b="1" dirty="0">
              <a:solidFill>
                <a:schemeClr val="tx2"/>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999271105"/>
      </p:ext>
    </p:extLst>
  </p:cSld>
  <p:clrMapOvr>
    <a:masterClrMapping/>
  </p:clrMapOvr>
</p:sld>
</file>

<file path=ppt/theme/theme1.xml><?xml version="1.0" encoding="utf-8"?>
<a:theme xmlns:a="http://schemas.openxmlformats.org/drawingml/2006/main" name="フレーム">
  <a:themeElements>
    <a:clrScheme name="フレーム">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フレーム</Template>
  <TotalTime>1944</TotalTime>
  <Words>3078</Words>
  <Application>Microsoft Office PowerPoint</Application>
  <PresentationFormat>ワイド画面</PresentationFormat>
  <Paragraphs>194</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UD デジタル 教科書体 NK-R</vt:lpstr>
      <vt:lpstr>游ゴシック</vt:lpstr>
      <vt:lpstr>Arial</vt:lpstr>
      <vt:lpstr>Corbel</vt:lpstr>
      <vt:lpstr>Wingdings 2</vt:lpstr>
      <vt:lpstr>フレーム</vt:lpstr>
      <vt:lpstr>感染症対応に関する よくある課題と 各施設の工夫</vt:lpstr>
      <vt:lpstr>目次</vt:lpstr>
      <vt:lpstr>吐物処理編</vt:lpstr>
      <vt:lpstr>感染防護服（PPE）編</vt:lpstr>
      <vt:lpstr>流行初期の 対応編</vt:lpstr>
      <vt:lpstr>ゾーニング編</vt:lpstr>
      <vt:lpstr>施設内研修編</vt:lpstr>
      <vt:lpstr>参考資料</vt:lpstr>
      <vt:lpstr>最後に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感染症対応に関する よくある課題と 各施設の工夫</dc:title>
  <dc:creator>赤松 昇</dc:creator>
  <cp:lastModifiedBy>寺本 雄太</cp:lastModifiedBy>
  <cp:revision>82</cp:revision>
  <cp:lastPrinted>2024-07-29T02:51:32Z</cp:lastPrinted>
  <dcterms:created xsi:type="dcterms:W3CDTF">2024-05-10T00:36:10Z</dcterms:created>
  <dcterms:modified xsi:type="dcterms:W3CDTF">2024-08-14T08:20:36Z</dcterms:modified>
</cp:coreProperties>
</file>